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8" r:id="rId4"/>
    <p:sldId id="267" r:id="rId5"/>
    <p:sldId id="266" r:id="rId6"/>
    <p:sldId id="271" r:id="rId7"/>
    <p:sldId id="258" r:id="rId8"/>
    <p:sldId id="270" r:id="rId9"/>
    <p:sldId id="272" r:id="rId10"/>
    <p:sldId id="259" r:id="rId11"/>
    <p:sldId id="273" r:id="rId12"/>
    <p:sldId id="274" r:id="rId13"/>
    <p:sldId id="276" r:id="rId14"/>
    <p:sldId id="260" r:id="rId15"/>
    <p:sldId id="277" r:id="rId16"/>
    <p:sldId id="279" r:id="rId17"/>
    <p:sldId id="261" r:id="rId18"/>
    <p:sldId id="280" r:id="rId19"/>
    <p:sldId id="262" r:id="rId20"/>
    <p:sldId id="263" r:id="rId21"/>
    <p:sldId id="281" r:id="rId22"/>
    <p:sldId id="264" r:id="rId23"/>
    <p:sldId id="265" r:id="rId2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92" autoAdjust="0"/>
    <p:restoredTop sz="94660"/>
  </p:normalViewPr>
  <p:slideViewPr>
    <p:cSldViewPr snapToGrid="0">
      <p:cViewPr varScale="1">
        <p:scale>
          <a:sx n="89" d="100"/>
          <a:sy n="89" d="100"/>
        </p:scale>
        <p:origin x="16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0D2364-1D36-4FE9-B15B-E0BDC90D6A58}" type="datetimeFigureOut">
              <a:rPr lang="en-US" smtClean="0"/>
              <a:t>10/15/2015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47DD3-8CB1-4BFC-B240-3A6C4A08BE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75900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0D2364-1D36-4FE9-B15B-E0BDC90D6A58}" type="datetimeFigureOut">
              <a:rPr lang="en-US" smtClean="0"/>
              <a:t>10/15/2015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47DD3-8CB1-4BFC-B240-3A6C4A08BE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33076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0D2364-1D36-4FE9-B15B-E0BDC90D6A58}" type="datetimeFigureOut">
              <a:rPr lang="en-US" smtClean="0"/>
              <a:t>10/15/2015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47DD3-8CB1-4BFC-B240-3A6C4A08BE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84872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0D2364-1D36-4FE9-B15B-E0BDC90D6A58}" type="datetimeFigureOut">
              <a:rPr lang="en-US" smtClean="0"/>
              <a:t>10/15/2015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47DD3-8CB1-4BFC-B240-3A6C4A08BE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29592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0D2364-1D36-4FE9-B15B-E0BDC90D6A58}" type="datetimeFigureOut">
              <a:rPr lang="en-US" smtClean="0"/>
              <a:t>10/15/2015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47DD3-8CB1-4BFC-B240-3A6C4A08BE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76024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0D2364-1D36-4FE9-B15B-E0BDC90D6A58}" type="datetimeFigureOut">
              <a:rPr lang="en-US" smtClean="0"/>
              <a:t>10/15/2015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47DD3-8CB1-4BFC-B240-3A6C4A08BE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03468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0D2364-1D36-4FE9-B15B-E0BDC90D6A58}" type="datetimeFigureOut">
              <a:rPr lang="en-US" smtClean="0"/>
              <a:t>10/15/2015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47DD3-8CB1-4BFC-B240-3A6C4A08BE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44710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0D2364-1D36-4FE9-B15B-E0BDC90D6A58}" type="datetimeFigureOut">
              <a:rPr lang="en-US" smtClean="0"/>
              <a:t>10/15/2015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47DD3-8CB1-4BFC-B240-3A6C4A08BE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30907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0D2364-1D36-4FE9-B15B-E0BDC90D6A58}" type="datetimeFigureOut">
              <a:rPr lang="en-US" smtClean="0"/>
              <a:t>10/15/2015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47DD3-8CB1-4BFC-B240-3A6C4A08BE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44761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0D2364-1D36-4FE9-B15B-E0BDC90D6A58}" type="datetimeFigureOut">
              <a:rPr lang="en-US" smtClean="0"/>
              <a:t>10/15/2015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47DD3-8CB1-4BFC-B240-3A6C4A08BE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7726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0D2364-1D36-4FE9-B15B-E0BDC90D6A58}" type="datetimeFigureOut">
              <a:rPr lang="en-US" smtClean="0"/>
              <a:t>10/15/2015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47DD3-8CB1-4BFC-B240-3A6C4A08BE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14578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0D2364-1D36-4FE9-B15B-E0BDC90D6A58}" type="datetimeFigureOut">
              <a:rPr lang="en-US" smtClean="0"/>
              <a:t>10/15/2015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C47DD3-8CB1-4BFC-B240-3A6C4A08BE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16121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Lesson 3.1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Variables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120493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Working with variables 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When I enter “Bobby” as the answer, “Bobby” gets stored in a </a:t>
            </a:r>
            <a:r>
              <a:rPr lang="en-US" b="1" dirty="0" smtClean="0"/>
              <a:t>variable</a:t>
            </a:r>
            <a:r>
              <a:rPr lang="en-US" dirty="0" smtClean="0"/>
              <a:t> called answer. “Bobby” is now the </a:t>
            </a:r>
            <a:r>
              <a:rPr lang="en-US" b="1" dirty="0" smtClean="0"/>
              <a:t>value</a:t>
            </a:r>
            <a:r>
              <a:rPr lang="en-US" dirty="0" smtClean="0"/>
              <a:t> of answer.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When I enter “Senior” as the answer, “Senior” gets stored in answer and is the new </a:t>
            </a:r>
            <a:r>
              <a:rPr lang="en-US" b="1" dirty="0" smtClean="0">
                <a:solidFill>
                  <a:schemeClr val="bg1"/>
                </a:solidFill>
              </a:rPr>
              <a:t>value.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What happens to “Bobby”? The old value is gone forever.</a:t>
            </a:r>
          </a:p>
          <a:p>
            <a:endParaRPr lang="en-US" dirty="0"/>
          </a:p>
        </p:txBody>
      </p:sp>
      <p:grpSp>
        <p:nvGrpSpPr>
          <p:cNvPr id="4" name="Group 3"/>
          <p:cNvGrpSpPr/>
          <p:nvPr/>
        </p:nvGrpSpPr>
        <p:grpSpPr>
          <a:xfrm>
            <a:off x="2222603" y="4309619"/>
            <a:ext cx="2722452" cy="1696598"/>
            <a:chOff x="1717346" y="4274544"/>
            <a:chExt cx="2722452" cy="1696598"/>
          </a:xfrm>
        </p:grpSpPr>
        <p:sp>
          <p:nvSpPr>
            <p:cNvPr id="5" name="Rectangle 4"/>
            <p:cNvSpPr/>
            <p:nvPr/>
          </p:nvSpPr>
          <p:spPr>
            <a:xfrm>
              <a:off x="1717346" y="5092514"/>
              <a:ext cx="1499801" cy="400110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US" sz="2000" b="1" cap="none" spc="0" dirty="0" smtClean="0">
                  <a:ln w="9525">
                    <a:solidFill>
                      <a:schemeClr val="bg1"/>
                    </a:solidFill>
                    <a:prstDash val="solid"/>
                  </a:ln>
                  <a:solidFill>
                    <a:schemeClr val="tx1"/>
                  </a:solidFill>
                  <a:effectLst>
                    <a:outerShdw blurRad="12700" dist="38100" dir="2700000" algn="tl" rotWithShape="0">
                      <a:schemeClr val="bg1">
                        <a:lumMod val="50000"/>
                      </a:schemeClr>
                    </a:outerShdw>
                  </a:effectLst>
                </a:rPr>
                <a:t>“Bobby”</a:t>
              </a:r>
              <a:endParaRPr lang="en-US" sz="2000" b="1" cap="none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endParaRPr>
            </a:p>
          </p:txBody>
        </p:sp>
        <p:sp>
          <p:nvSpPr>
            <p:cNvPr id="6" name="Curved Left Arrow 5"/>
            <p:cNvSpPr/>
            <p:nvPr/>
          </p:nvSpPr>
          <p:spPr>
            <a:xfrm rot="16200000">
              <a:off x="2755409" y="3969983"/>
              <a:ext cx="728546" cy="1516516"/>
            </a:xfrm>
            <a:prstGeom prst="curvedLef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grpSp>
          <p:nvGrpSpPr>
            <p:cNvPr id="7" name="Group 6"/>
            <p:cNvGrpSpPr/>
            <p:nvPr/>
          </p:nvGrpSpPr>
          <p:grpSpPr>
            <a:xfrm>
              <a:off x="3117774" y="4274544"/>
              <a:ext cx="1322024" cy="1696598"/>
              <a:chOff x="2445745" y="3459296"/>
              <a:chExt cx="1322024" cy="1696598"/>
            </a:xfrm>
          </p:grpSpPr>
          <p:sp>
            <p:nvSpPr>
              <p:cNvPr id="8" name="Rectangle 7"/>
              <p:cNvSpPr/>
              <p:nvPr/>
            </p:nvSpPr>
            <p:spPr>
              <a:xfrm>
                <a:off x="2445745" y="4362680"/>
                <a:ext cx="1322024" cy="793214"/>
              </a:xfrm>
              <a:prstGeom prst="rect">
                <a:avLst/>
              </a:prstGeom>
              <a:solidFill>
                <a:schemeClr val="bg1"/>
              </a:solidFill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pic>
            <p:nvPicPr>
              <p:cNvPr id="9" name="Picture 8"/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2545118" y="4466622"/>
                <a:ext cx="1145309" cy="607361"/>
              </a:xfrm>
              <a:prstGeom prst="rect">
                <a:avLst/>
              </a:prstGeom>
            </p:spPr>
          </p:pic>
          <p:cxnSp>
            <p:nvCxnSpPr>
              <p:cNvPr id="10" name="Straight Connector 9"/>
              <p:cNvCxnSpPr/>
              <p:nvPr/>
            </p:nvCxnSpPr>
            <p:spPr>
              <a:xfrm flipH="1" flipV="1">
                <a:off x="2996588" y="3459296"/>
                <a:ext cx="771181" cy="903385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</p:spTree>
    <p:extLst>
      <p:ext uri="{BB962C8B-B14F-4D97-AF65-F5344CB8AC3E}">
        <p14:creationId xmlns:p14="http://schemas.microsoft.com/office/powerpoint/2010/main" val="283894890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Working with variables 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When I enter “Bobby” as the answer, “Bobby” gets stored in a </a:t>
            </a:r>
            <a:r>
              <a:rPr lang="en-US" b="1" dirty="0" smtClean="0"/>
              <a:t>variable</a:t>
            </a:r>
            <a:r>
              <a:rPr lang="en-US" dirty="0" smtClean="0"/>
              <a:t> called answer. “Bobby” is now the </a:t>
            </a:r>
            <a:r>
              <a:rPr lang="en-US" b="1" dirty="0" smtClean="0"/>
              <a:t>value</a:t>
            </a:r>
            <a:r>
              <a:rPr lang="en-US" dirty="0" smtClean="0"/>
              <a:t> of answer.</a:t>
            </a:r>
          </a:p>
          <a:p>
            <a:r>
              <a:rPr lang="en-US" dirty="0" smtClean="0"/>
              <a:t>When I enter “Senior” as the answer, “Senior” gets stored in answer and is the new </a:t>
            </a:r>
            <a:r>
              <a:rPr lang="en-US" b="1" dirty="0" smtClean="0"/>
              <a:t>value.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What happens to “Bobby”? The old value is gone forever.</a:t>
            </a:r>
          </a:p>
          <a:p>
            <a:endParaRPr lang="en-US" dirty="0"/>
          </a:p>
        </p:txBody>
      </p:sp>
      <p:grpSp>
        <p:nvGrpSpPr>
          <p:cNvPr id="4" name="Group 3"/>
          <p:cNvGrpSpPr/>
          <p:nvPr/>
        </p:nvGrpSpPr>
        <p:grpSpPr>
          <a:xfrm>
            <a:off x="2222603" y="4309619"/>
            <a:ext cx="2722452" cy="1696598"/>
            <a:chOff x="1717346" y="4274544"/>
            <a:chExt cx="2722452" cy="1696598"/>
          </a:xfrm>
        </p:grpSpPr>
        <p:sp>
          <p:nvSpPr>
            <p:cNvPr id="5" name="Rectangle 4"/>
            <p:cNvSpPr/>
            <p:nvPr/>
          </p:nvSpPr>
          <p:spPr>
            <a:xfrm>
              <a:off x="1717346" y="5092514"/>
              <a:ext cx="1499801" cy="400110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US" sz="2000" b="1" cap="none" spc="0" dirty="0" smtClean="0">
                  <a:ln w="9525">
                    <a:solidFill>
                      <a:schemeClr val="bg1"/>
                    </a:solidFill>
                    <a:prstDash val="solid"/>
                  </a:ln>
                  <a:solidFill>
                    <a:schemeClr val="tx1"/>
                  </a:solidFill>
                  <a:effectLst>
                    <a:outerShdw blurRad="12700" dist="38100" dir="2700000" algn="tl" rotWithShape="0">
                      <a:schemeClr val="bg1">
                        <a:lumMod val="50000"/>
                      </a:schemeClr>
                    </a:outerShdw>
                  </a:effectLst>
                </a:rPr>
                <a:t>“Bobby”</a:t>
              </a:r>
              <a:endParaRPr lang="en-US" sz="2000" b="1" cap="none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endParaRPr>
            </a:p>
          </p:txBody>
        </p:sp>
        <p:sp>
          <p:nvSpPr>
            <p:cNvPr id="6" name="Curved Left Arrow 5"/>
            <p:cNvSpPr/>
            <p:nvPr/>
          </p:nvSpPr>
          <p:spPr>
            <a:xfrm rot="16200000">
              <a:off x="2755409" y="3969983"/>
              <a:ext cx="728546" cy="1516516"/>
            </a:xfrm>
            <a:prstGeom prst="curvedLef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grpSp>
          <p:nvGrpSpPr>
            <p:cNvPr id="7" name="Group 6"/>
            <p:cNvGrpSpPr/>
            <p:nvPr/>
          </p:nvGrpSpPr>
          <p:grpSpPr>
            <a:xfrm>
              <a:off x="3117774" y="4274544"/>
              <a:ext cx="1322024" cy="1696598"/>
              <a:chOff x="2445745" y="3459296"/>
              <a:chExt cx="1322024" cy="1696598"/>
            </a:xfrm>
          </p:grpSpPr>
          <p:sp>
            <p:nvSpPr>
              <p:cNvPr id="8" name="Rectangle 7"/>
              <p:cNvSpPr/>
              <p:nvPr/>
            </p:nvSpPr>
            <p:spPr>
              <a:xfrm>
                <a:off x="2445745" y="4362680"/>
                <a:ext cx="1322024" cy="793214"/>
              </a:xfrm>
              <a:prstGeom prst="rect">
                <a:avLst/>
              </a:prstGeom>
              <a:solidFill>
                <a:schemeClr val="bg1"/>
              </a:solidFill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pic>
            <p:nvPicPr>
              <p:cNvPr id="9" name="Picture 8"/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2545118" y="4466622"/>
                <a:ext cx="1145309" cy="607361"/>
              </a:xfrm>
              <a:prstGeom prst="rect">
                <a:avLst/>
              </a:prstGeom>
            </p:spPr>
          </p:pic>
          <p:cxnSp>
            <p:nvCxnSpPr>
              <p:cNvPr id="10" name="Straight Connector 9"/>
              <p:cNvCxnSpPr/>
              <p:nvPr/>
            </p:nvCxnSpPr>
            <p:spPr>
              <a:xfrm flipH="1" flipV="1">
                <a:off x="2996588" y="3459296"/>
                <a:ext cx="771181" cy="903385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18" name="Group 17"/>
          <p:cNvGrpSpPr/>
          <p:nvPr/>
        </p:nvGrpSpPr>
        <p:grpSpPr>
          <a:xfrm>
            <a:off x="5304735" y="4243277"/>
            <a:ext cx="3166711" cy="1696598"/>
            <a:chOff x="4854339" y="4219459"/>
            <a:chExt cx="3166711" cy="1696598"/>
          </a:xfrm>
        </p:grpSpPr>
        <p:sp>
          <p:nvSpPr>
            <p:cNvPr id="19" name="Rectangle 18"/>
            <p:cNvSpPr/>
            <p:nvPr/>
          </p:nvSpPr>
          <p:spPr>
            <a:xfrm>
              <a:off x="4854339" y="5014347"/>
              <a:ext cx="1499801" cy="400110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US" sz="2000" b="1" cap="none" spc="0" dirty="0" smtClean="0">
                  <a:ln w="9525">
                    <a:solidFill>
                      <a:schemeClr val="bg1"/>
                    </a:solidFill>
                    <a:prstDash val="solid"/>
                  </a:ln>
                  <a:solidFill>
                    <a:schemeClr val="tx1"/>
                  </a:solidFill>
                  <a:effectLst>
                    <a:outerShdw blurRad="12700" dist="38100" dir="2700000" algn="tl" rotWithShape="0">
                      <a:schemeClr val="bg1">
                        <a:lumMod val="50000"/>
                      </a:schemeClr>
                    </a:outerShdw>
                  </a:effectLst>
                </a:rPr>
                <a:t>“Senior”</a:t>
              </a:r>
              <a:endParaRPr lang="en-US" sz="2000" b="1" cap="none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endParaRPr>
            </a:p>
          </p:txBody>
        </p:sp>
        <p:sp>
          <p:nvSpPr>
            <p:cNvPr id="20" name="Curved Left Arrow 19"/>
            <p:cNvSpPr/>
            <p:nvPr/>
          </p:nvSpPr>
          <p:spPr>
            <a:xfrm rot="16200000">
              <a:off x="5892402" y="3891816"/>
              <a:ext cx="728546" cy="1516516"/>
            </a:xfrm>
            <a:prstGeom prst="curvedLef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grpSp>
          <p:nvGrpSpPr>
            <p:cNvPr id="21" name="Group 20"/>
            <p:cNvGrpSpPr/>
            <p:nvPr/>
          </p:nvGrpSpPr>
          <p:grpSpPr>
            <a:xfrm>
              <a:off x="6699026" y="4219459"/>
              <a:ext cx="1322024" cy="1696598"/>
              <a:chOff x="2445745" y="3459296"/>
              <a:chExt cx="1322024" cy="1696598"/>
            </a:xfrm>
          </p:grpSpPr>
          <p:sp>
            <p:nvSpPr>
              <p:cNvPr id="22" name="Rectangle 21"/>
              <p:cNvSpPr/>
              <p:nvPr/>
            </p:nvSpPr>
            <p:spPr>
              <a:xfrm>
                <a:off x="2445745" y="4362680"/>
                <a:ext cx="1322024" cy="793214"/>
              </a:xfrm>
              <a:prstGeom prst="rect">
                <a:avLst/>
              </a:prstGeom>
              <a:solidFill>
                <a:schemeClr val="bg1"/>
              </a:solidFill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pic>
            <p:nvPicPr>
              <p:cNvPr id="23" name="Picture 22"/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2545118" y="4466622"/>
                <a:ext cx="1145309" cy="607361"/>
              </a:xfrm>
              <a:prstGeom prst="rect">
                <a:avLst/>
              </a:prstGeom>
            </p:spPr>
          </p:pic>
          <p:cxnSp>
            <p:nvCxnSpPr>
              <p:cNvPr id="24" name="Straight Connector 23"/>
              <p:cNvCxnSpPr/>
              <p:nvPr/>
            </p:nvCxnSpPr>
            <p:spPr>
              <a:xfrm flipH="1" flipV="1">
                <a:off x="2996588" y="3459296"/>
                <a:ext cx="771181" cy="903385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</p:spTree>
    <p:extLst>
      <p:ext uri="{BB962C8B-B14F-4D97-AF65-F5344CB8AC3E}">
        <p14:creationId xmlns:p14="http://schemas.microsoft.com/office/powerpoint/2010/main" val="385898293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Rectangle 26"/>
          <p:cNvSpPr/>
          <p:nvPr/>
        </p:nvSpPr>
        <p:spPr>
          <a:xfrm>
            <a:off x="7406489" y="4893995"/>
            <a:ext cx="1119698" cy="4001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000" b="1" cap="none" spc="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“Bobby”</a:t>
            </a:r>
            <a:endParaRPr lang="en-US" sz="20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Working with variables 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When I enter “Bobby” as the answer, “Bobby” gets stored in a </a:t>
            </a:r>
            <a:r>
              <a:rPr lang="en-US" b="1" dirty="0" smtClean="0"/>
              <a:t>variable</a:t>
            </a:r>
            <a:r>
              <a:rPr lang="en-US" dirty="0" smtClean="0"/>
              <a:t> called answer. “Bobby” is now the </a:t>
            </a:r>
            <a:r>
              <a:rPr lang="en-US" b="1" dirty="0" smtClean="0"/>
              <a:t>value</a:t>
            </a:r>
            <a:r>
              <a:rPr lang="en-US" dirty="0" smtClean="0"/>
              <a:t> of answer.</a:t>
            </a:r>
          </a:p>
          <a:p>
            <a:r>
              <a:rPr lang="en-US" dirty="0" smtClean="0"/>
              <a:t>When I enter “Senior” as the answer, “Senior” gets stored in answer and is the new </a:t>
            </a:r>
            <a:r>
              <a:rPr lang="en-US" b="1" dirty="0" smtClean="0"/>
              <a:t>value.</a:t>
            </a:r>
          </a:p>
          <a:p>
            <a:r>
              <a:rPr lang="en-US" dirty="0" smtClean="0"/>
              <a:t>What happens to “Bobby”?</a:t>
            </a:r>
            <a:endParaRPr lang="en-US" dirty="0"/>
          </a:p>
        </p:txBody>
      </p:sp>
      <p:grpSp>
        <p:nvGrpSpPr>
          <p:cNvPr id="4" name="Group 3"/>
          <p:cNvGrpSpPr/>
          <p:nvPr/>
        </p:nvGrpSpPr>
        <p:grpSpPr>
          <a:xfrm>
            <a:off x="2222603" y="4309619"/>
            <a:ext cx="2722452" cy="1696598"/>
            <a:chOff x="1717346" y="4274544"/>
            <a:chExt cx="2722452" cy="1696598"/>
          </a:xfrm>
        </p:grpSpPr>
        <p:sp>
          <p:nvSpPr>
            <p:cNvPr id="5" name="Rectangle 4"/>
            <p:cNvSpPr/>
            <p:nvPr/>
          </p:nvSpPr>
          <p:spPr>
            <a:xfrm>
              <a:off x="1717346" y="5092514"/>
              <a:ext cx="1499801" cy="400110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US" sz="2000" b="1" cap="none" spc="0" dirty="0" smtClean="0">
                  <a:ln w="9525">
                    <a:solidFill>
                      <a:schemeClr val="bg1"/>
                    </a:solidFill>
                    <a:prstDash val="solid"/>
                  </a:ln>
                  <a:solidFill>
                    <a:schemeClr val="tx1"/>
                  </a:solidFill>
                  <a:effectLst>
                    <a:outerShdw blurRad="12700" dist="38100" dir="2700000" algn="tl" rotWithShape="0">
                      <a:schemeClr val="bg1">
                        <a:lumMod val="50000"/>
                      </a:schemeClr>
                    </a:outerShdw>
                  </a:effectLst>
                </a:rPr>
                <a:t>“Bobby”</a:t>
              </a:r>
              <a:endParaRPr lang="en-US" sz="2000" b="1" cap="none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endParaRPr>
            </a:p>
          </p:txBody>
        </p:sp>
        <p:sp>
          <p:nvSpPr>
            <p:cNvPr id="6" name="Curved Left Arrow 5"/>
            <p:cNvSpPr/>
            <p:nvPr/>
          </p:nvSpPr>
          <p:spPr>
            <a:xfrm rot="16200000">
              <a:off x="2755409" y="3969983"/>
              <a:ext cx="728546" cy="1516516"/>
            </a:xfrm>
            <a:prstGeom prst="curvedLef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grpSp>
          <p:nvGrpSpPr>
            <p:cNvPr id="7" name="Group 6"/>
            <p:cNvGrpSpPr/>
            <p:nvPr/>
          </p:nvGrpSpPr>
          <p:grpSpPr>
            <a:xfrm>
              <a:off x="3117774" y="4274544"/>
              <a:ext cx="1322024" cy="1696598"/>
              <a:chOff x="2445745" y="3459296"/>
              <a:chExt cx="1322024" cy="1696598"/>
            </a:xfrm>
          </p:grpSpPr>
          <p:sp>
            <p:nvSpPr>
              <p:cNvPr id="8" name="Rectangle 7"/>
              <p:cNvSpPr/>
              <p:nvPr/>
            </p:nvSpPr>
            <p:spPr>
              <a:xfrm>
                <a:off x="2445745" y="4362680"/>
                <a:ext cx="1322024" cy="793214"/>
              </a:xfrm>
              <a:prstGeom prst="rect">
                <a:avLst/>
              </a:prstGeom>
              <a:solidFill>
                <a:schemeClr val="bg1"/>
              </a:solidFill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pic>
            <p:nvPicPr>
              <p:cNvPr id="9" name="Picture 8"/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2545118" y="4466622"/>
                <a:ext cx="1145309" cy="607361"/>
              </a:xfrm>
              <a:prstGeom prst="rect">
                <a:avLst/>
              </a:prstGeom>
            </p:spPr>
          </p:pic>
          <p:cxnSp>
            <p:nvCxnSpPr>
              <p:cNvPr id="10" name="Straight Connector 9"/>
              <p:cNvCxnSpPr/>
              <p:nvPr/>
            </p:nvCxnSpPr>
            <p:spPr>
              <a:xfrm flipH="1" flipV="1">
                <a:off x="2996588" y="3459296"/>
                <a:ext cx="771181" cy="903385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18" name="Group 17"/>
          <p:cNvGrpSpPr/>
          <p:nvPr/>
        </p:nvGrpSpPr>
        <p:grpSpPr>
          <a:xfrm>
            <a:off x="5304735" y="4243277"/>
            <a:ext cx="3166711" cy="1696598"/>
            <a:chOff x="4854339" y="4219459"/>
            <a:chExt cx="3166711" cy="1696598"/>
          </a:xfrm>
        </p:grpSpPr>
        <p:sp>
          <p:nvSpPr>
            <p:cNvPr id="19" name="Rectangle 18"/>
            <p:cNvSpPr/>
            <p:nvPr/>
          </p:nvSpPr>
          <p:spPr>
            <a:xfrm>
              <a:off x="4854339" y="5014347"/>
              <a:ext cx="1499801" cy="400110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US" sz="2000" b="1" cap="none" spc="0" dirty="0" smtClean="0">
                  <a:ln w="9525">
                    <a:solidFill>
                      <a:schemeClr val="bg1"/>
                    </a:solidFill>
                    <a:prstDash val="solid"/>
                  </a:ln>
                  <a:solidFill>
                    <a:schemeClr val="tx1"/>
                  </a:solidFill>
                  <a:effectLst>
                    <a:outerShdw blurRad="12700" dist="38100" dir="2700000" algn="tl" rotWithShape="0">
                      <a:schemeClr val="bg1">
                        <a:lumMod val="50000"/>
                      </a:schemeClr>
                    </a:outerShdw>
                  </a:effectLst>
                </a:rPr>
                <a:t>“Senior”</a:t>
              </a:r>
              <a:endParaRPr lang="en-US" sz="2000" b="1" cap="none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endParaRPr>
            </a:p>
          </p:txBody>
        </p:sp>
        <p:sp>
          <p:nvSpPr>
            <p:cNvPr id="20" name="Curved Left Arrow 19"/>
            <p:cNvSpPr/>
            <p:nvPr/>
          </p:nvSpPr>
          <p:spPr>
            <a:xfrm rot="16200000">
              <a:off x="5892402" y="3891816"/>
              <a:ext cx="728546" cy="1516516"/>
            </a:xfrm>
            <a:prstGeom prst="curvedLef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grpSp>
          <p:nvGrpSpPr>
            <p:cNvPr id="21" name="Group 20"/>
            <p:cNvGrpSpPr/>
            <p:nvPr/>
          </p:nvGrpSpPr>
          <p:grpSpPr>
            <a:xfrm>
              <a:off x="6699026" y="4219459"/>
              <a:ext cx="1322024" cy="1696598"/>
              <a:chOff x="2445745" y="3459296"/>
              <a:chExt cx="1322024" cy="1696598"/>
            </a:xfrm>
          </p:grpSpPr>
          <p:sp>
            <p:nvSpPr>
              <p:cNvPr id="22" name="Rectangle 21"/>
              <p:cNvSpPr/>
              <p:nvPr/>
            </p:nvSpPr>
            <p:spPr>
              <a:xfrm>
                <a:off x="2445745" y="4362680"/>
                <a:ext cx="1322024" cy="793214"/>
              </a:xfrm>
              <a:prstGeom prst="rect">
                <a:avLst/>
              </a:prstGeom>
              <a:solidFill>
                <a:schemeClr val="bg1"/>
              </a:solidFill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pic>
            <p:nvPicPr>
              <p:cNvPr id="23" name="Picture 22"/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2545118" y="4466622"/>
                <a:ext cx="1145309" cy="607361"/>
              </a:xfrm>
              <a:prstGeom prst="rect">
                <a:avLst/>
              </a:prstGeom>
            </p:spPr>
          </p:pic>
          <p:cxnSp>
            <p:nvCxnSpPr>
              <p:cNvPr id="24" name="Straight Connector 23"/>
              <p:cNvCxnSpPr/>
              <p:nvPr/>
            </p:nvCxnSpPr>
            <p:spPr>
              <a:xfrm flipH="1" flipV="1">
                <a:off x="2996588" y="3459296"/>
                <a:ext cx="771181" cy="903385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</p:spTree>
    <p:extLst>
      <p:ext uri="{BB962C8B-B14F-4D97-AF65-F5344CB8AC3E}">
        <p14:creationId xmlns:p14="http://schemas.microsoft.com/office/powerpoint/2010/main" val="214666451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Rectangle 26"/>
          <p:cNvSpPr/>
          <p:nvPr/>
        </p:nvSpPr>
        <p:spPr>
          <a:xfrm>
            <a:off x="7406489" y="4893995"/>
            <a:ext cx="1119698" cy="4001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000" b="1" cap="none" spc="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“Bobby”</a:t>
            </a:r>
            <a:endParaRPr lang="en-US" sz="20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Working with variables 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When I enter “Bobby” as the answer, “Bobby” gets stored in a </a:t>
            </a:r>
            <a:r>
              <a:rPr lang="en-US" b="1" dirty="0" smtClean="0"/>
              <a:t>variable</a:t>
            </a:r>
            <a:r>
              <a:rPr lang="en-US" dirty="0" smtClean="0"/>
              <a:t> called answer. “Bobby” is now the </a:t>
            </a:r>
            <a:r>
              <a:rPr lang="en-US" b="1" dirty="0" smtClean="0"/>
              <a:t>value</a:t>
            </a:r>
            <a:r>
              <a:rPr lang="en-US" dirty="0" smtClean="0"/>
              <a:t> of answer.</a:t>
            </a:r>
          </a:p>
          <a:p>
            <a:r>
              <a:rPr lang="en-US" dirty="0" smtClean="0"/>
              <a:t>When I enter “Senior” as the answer, “Senior” gets stored in answer and is the new </a:t>
            </a:r>
            <a:r>
              <a:rPr lang="en-US" b="1" dirty="0" smtClean="0"/>
              <a:t>value.</a:t>
            </a:r>
          </a:p>
          <a:p>
            <a:r>
              <a:rPr lang="en-US" dirty="0" smtClean="0"/>
              <a:t>What happens to “Bobby”? </a:t>
            </a:r>
            <a:r>
              <a:rPr lang="en-US" dirty="0" smtClean="0">
                <a:solidFill>
                  <a:srgbClr val="C00000"/>
                </a:solidFill>
              </a:rPr>
              <a:t>The old </a:t>
            </a:r>
            <a:r>
              <a:rPr lang="en-US" b="1" dirty="0" smtClean="0">
                <a:solidFill>
                  <a:srgbClr val="C00000"/>
                </a:solidFill>
              </a:rPr>
              <a:t>value</a:t>
            </a:r>
            <a:r>
              <a:rPr lang="en-US" dirty="0" smtClean="0">
                <a:solidFill>
                  <a:srgbClr val="C00000"/>
                </a:solidFill>
              </a:rPr>
              <a:t> is gone forever.</a:t>
            </a:r>
          </a:p>
          <a:p>
            <a:endParaRPr lang="en-US" dirty="0"/>
          </a:p>
        </p:txBody>
      </p:sp>
      <p:grpSp>
        <p:nvGrpSpPr>
          <p:cNvPr id="4" name="Group 3"/>
          <p:cNvGrpSpPr/>
          <p:nvPr/>
        </p:nvGrpSpPr>
        <p:grpSpPr>
          <a:xfrm>
            <a:off x="2222603" y="4309619"/>
            <a:ext cx="2722452" cy="1696598"/>
            <a:chOff x="1717346" y="4274544"/>
            <a:chExt cx="2722452" cy="1696598"/>
          </a:xfrm>
        </p:grpSpPr>
        <p:sp>
          <p:nvSpPr>
            <p:cNvPr id="5" name="Rectangle 4"/>
            <p:cNvSpPr/>
            <p:nvPr/>
          </p:nvSpPr>
          <p:spPr>
            <a:xfrm>
              <a:off x="1717346" y="5092514"/>
              <a:ext cx="1499801" cy="400110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US" sz="2000" b="1" cap="none" spc="0" dirty="0" smtClean="0">
                  <a:ln w="9525">
                    <a:solidFill>
                      <a:schemeClr val="bg1"/>
                    </a:solidFill>
                    <a:prstDash val="solid"/>
                  </a:ln>
                  <a:solidFill>
                    <a:schemeClr val="tx1"/>
                  </a:solidFill>
                  <a:effectLst>
                    <a:outerShdw blurRad="12700" dist="38100" dir="2700000" algn="tl" rotWithShape="0">
                      <a:schemeClr val="bg1">
                        <a:lumMod val="50000"/>
                      </a:schemeClr>
                    </a:outerShdw>
                  </a:effectLst>
                </a:rPr>
                <a:t>“Bobby”</a:t>
              </a:r>
              <a:endParaRPr lang="en-US" sz="2000" b="1" cap="none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endParaRPr>
            </a:p>
          </p:txBody>
        </p:sp>
        <p:sp>
          <p:nvSpPr>
            <p:cNvPr id="6" name="Curved Left Arrow 5"/>
            <p:cNvSpPr/>
            <p:nvPr/>
          </p:nvSpPr>
          <p:spPr>
            <a:xfrm rot="16200000">
              <a:off x="2755409" y="3969983"/>
              <a:ext cx="728546" cy="1516516"/>
            </a:xfrm>
            <a:prstGeom prst="curvedLef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grpSp>
          <p:nvGrpSpPr>
            <p:cNvPr id="7" name="Group 6"/>
            <p:cNvGrpSpPr/>
            <p:nvPr/>
          </p:nvGrpSpPr>
          <p:grpSpPr>
            <a:xfrm>
              <a:off x="3117774" y="4274544"/>
              <a:ext cx="1322024" cy="1696598"/>
              <a:chOff x="2445745" y="3459296"/>
              <a:chExt cx="1322024" cy="1696598"/>
            </a:xfrm>
          </p:grpSpPr>
          <p:sp>
            <p:nvSpPr>
              <p:cNvPr id="8" name="Rectangle 7"/>
              <p:cNvSpPr/>
              <p:nvPr/>
            </p:nvSpPr>
            <p:spPr>
              <a:xfrm>
                <a:off x="2445745" y="4362680"/>
                <a:ext cx="1322024" cy="793214"/>
              </a:xfrm>
              <a:prstGeom prst="rect">
                <a:avLst/>
              </a:prstGeom>
              <a:solidFill>
                <a:schemeClr val="bg1"/>
              </a:solidFill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pic>
            <p:nvPicPr>
              <p:cNvPr id="9" name="Picture 8"/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2545118" y="4466622"/>
                <a:ext cx="1145309" cy="607361"/>
              </a:xfrm>
              <a:prstGeom prst="rect">
                <a:avLst/>
              </a:prstGeom>
            </p:spPr>
          </p:pic>
          <p:cxnSp>
            <p:nvCxnSpPr>
              <p:cNvPr id="10" name="Straight Connector 9"/>
              <p:cNvCxnSpPr/>
              <p:nvPr/>
            </p:nvCxnSpPr>
            <p:spPr>
              <a:xfrm flipH="1" flipV="1">
                <a:off x="2996588" y="3459296"/>
                <a:ext cx="771181" cy="903385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11" name="Group 10"/>
          <p:cNvGrpSpPr/>
          <p:nvPr/>
        </p:nvGrpSpPr>
        <p:grpSpPr>
          <a:xfrm>
            <a:off x="7893902" y="4188543"/>
            <a:ext cx="2247730" cy="1649943"/>
            <a:chOff x="7260883" y="4274544"/>
            <a:chExt cx="2247730" cy="1649943"/>
          </a:xfrm>
        </p:grpSpPr>
        <p:sp>
          <p:nvSpPr>
            <p:cNvPr id="12" name="Curved Left Arrow 11"/>
            <p:cNvSpPr/>
            <p:nvPr/>
          </p:nvSpPr>
          <p:spPr>
            <a:xfrm rot="16200000">
              <a:off x="7783084" y="3752343"/>
              <a:ext cx="728546" cy="1772948"/>
            </a:xfrm>
            <a:prstGeom prst="curvedLef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grpSp>
          <p:nvGrpSpPr>
            <p:cNvPr id="13" name="Group 12"/>
            <p:cNvGrpSpPr/>
            <p:nvPr/>
          </p:nvGrpSpPr>
          <p:grpSpPr>
            <a:xfrm>
              <a:off x="8388915" y="5067758"/>
              <a:ext cx="1119698" cy="856729"/>
              <a:chOff x="8388915" y="5067758"/>
              <a:chExt cx="1119698" cy="856729"/>
            </a:xfrm>
          </p:grpSpPr>
          <p:sp>
            <p:nvSpPr>
              <p:cNvPr id="14" name="Rectangle 13"/>
              <p:cNvSpPr/>
              <p:nvPr/>
            </p:nvSpPr>
            <p:spPr>
              <a:xfrm>
                <a:off x="8388915" y="5299110"/>
                <a:ext cx="1119698" cy="400110"/>
              </a:xfrm>
              <a:prstGeom prst="rect">
                <a:avLst/>
              </a:prstGeom>
              <a:noFill/>
            </p:spPr>
            <p:txBody>
              <a:bodyPr wrap="square" lIns="91440" tIns="45720" rIns="91440" bIns="45720">
                <a:spAutoFit/>
              </a:bodyPr>
              <a:lstStyle/>
              <a:p>
                <a:pPr algn="ctr"/>
                <a:r>
                  <a:rPr lang="en-US" sz="2000" b="1" cap="none" spc="0" dirty="0" smtClean="0">
                    <a:ln w="9525">
                      <a:solidFill>
                        <a:schemeClr val="bg1"/>
                      </a:solidFill>
                      <a:prstDash val="solid"/>
                    </a:ln>
                    <a:solidFill>
                      <a:schemeClr val="tx1"/>
                    </a:solidFill>
                    <a:effectLst>
                      <a:outerShdw blurRad="12700" dist="38100" dir="2700000" algn="tl" rotWithShape="0">
                        <a:schemeClr val="bg1">
                          <a:lumMod val="50000"/>
                        </a:schemeClr>
                      </a:outerShdw>
                    </a:effectLst>
                  </a:rPr>
                  <a:t>“Bobby”</a:t>
                </a:r>
                <a:endParaRPr lang="en-US" sz="2000" b="1" cap="none" spc="0" dirty="0">
                  <a:ln w="9525">
                    <a:solidFill>
                      <a:schemeClr val="bg1"/>
                    </a:solidFill>
                    <a:prstDash val="solid"/>
                  </a:ln>
                  <a:solidFill>
                    <a:schemeClr val="tx1"/>
                  </a:solidFill>
                  <a:effectLst>
                    <a:outerShdw blurRad="12700" dist="38100" dir="2700000" algn="tl" rotWithShape="0">
                      <a:schemeClr val="bg1">
                        <a:lumMod val="50000"/>
                      </a:schemeClr>
                    </a:outerShdw>
                  </a:effectLst>
                </a:endParaRPr>
              </a:p>
            </p:txBody>
          </p:sp>
          <p:grpSp>
            <p:nvGrpSpPr>
              <p:cNvPr id="15" name="Group 14"/>
              <p:cNvGrpSpPr/>
              <p:nvPr/>
            </p:nvGrpSpPr>
            <p:grpSpPr>
              <a:xfrm>
                <a:off x="8434892" y="5067758"/>
                <a:ext cx="1027744" cy="856729"/>
                <a:chOff x="7762863" y="4252510"/>
                <a:chExt cx="1027744" cy="856729"/>
              </a:xfrm>
            </p:grpSpPr>
            <p:cxnSp>
              <p:nvCxnSpPr>
                <p:cNvPr id="16" name="Straight Connector 15"/>
                <p:cNvCxnSpPr/>
                <p:nvPr/>
              </p:nvCxnSpPr>
              <p:spPr>
                <a:xfrm flipH="1" flipV="1">
                  <a:off x="7778058" y="4252510"/>
                  <a:ext cx="936433" cy="821473"/>
                </a:xfrm>
                <a:prstGeom prst="line">
                  <a:avLst/>
                </a:prstGeom>
                <a:ln w="381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" name="Straight Connector 16"/>
                <p:cNvCxnSpPr/>
                <p:nvPr/>
              </p:nvCxnSpPr>
              <p:spPr>
                <a:xfrm flipV="1">
                  <a:off x="7762863" y="4258596"/>
                  <a:ext cx="1027744" cy="850643"/>
                </a:xfrm>
                <a:prstGeom prst="line">
                  <a:avLst/>
                </a:prstGeom>
                <a:ln w="381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</p:grpSp>
      <p:grpSp>
        <p:nvGrpSpPr>
          <p:cNvPr id="18" name="Group 17"/>
          <p:cNvGrpSpPr/>
          <p:nvPr/>
        </p:nvGrpSpPr>
        <p:grpSpPr>
          <a:xfrm>
            <a:off x="5304735" y="4243277"/>
            <a:ext cx="3166711" cy="1696598"/>
            <a:chOff x="4854339" y="4219459"/>
            <a:chExt cx="3166711" cy="1696598"/>
          </a:xfrm>
        </p:grpSpPr>
        <p:sp>
          <p:nvSpPr>
            <p:cNvPr id="19" name="Rectangle 18"/>
            <p:cNvSpPr/>
            <p:nvPr/>
          </p:nvSpPr>
          <p:spPr>
            <a:xfrm>
              <a:off x="4854339" y="5014347"/>
              <a:ext cx="1499801" cy="400110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US" sz="2000" b="1" cap="none" spc="0" dirty="0" smtClean="0">
                  <a:ln w="9525">
                    <a:solidFill>
                      <a:schemeClr val="bg1"/>
                    </a:solidFill>
                    <a:prstDash val="solid"/>
                  </a:ln>
                  <a:solidFill>
                    <a:schemeClr val="tx1"/>
                  </a:solidFill>
                  <a:effectLst>
                    <a:outerShdw blurRad="12700" dist="38100" dir="2700000" algn="tl" rotWithShape="0">
                      <a:schemeClr val="bg1">
                        <a:lumMod val="50000"/>
                      </a:schemeClr>
                    </a:outerShdw>
                  </a:effectLst>
                </a:rPr>
                <a:t>“Senior”</a:t>
              </a:r>
              <a:endParaRPr lang="en-US" sz="2000" b="1" cap="none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endParaRPr>
            </a:p>
          </p:txBody>
        </p:sp>
        <p:sp>
          <p:nvSpPr>
            <p:cNvPr id="20" name="Curved Left Arrow 19"/>
            <p:cNvSpPr/>
            <p:nvPr/>
          </p:nvSpPr>
          <p:spPr>
            <a:xfrm rot="16200000">
              <a:off x="5892402" y="3891816"/>
              <a:ext cx="728546" cy="1516516"/>
            </a:xfrm>
            <a:prstGeom prst="curvedLef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grpSp>
          <p:nvGrpSpPr>
            <p:cNvPr id="21" name="Group 20"/>
            <p:cNvGrpSpPr/>
            <p:nvPr/>
          </p:nvGrpSpPr>
          <p:grpSpPr>
            <a:xfrm>
              <a:off x="6699026" y="4219459"/>
              <a:ext cx="1322024" cy="1696598"/>
              <a:chOff x="2445745" y="3459296"/>
              <a:chExt cx="1322024" cy="1696598"/>
            </a:xfrm>
          </p:grpSpPr>
          <p:sp>
            <p:nvSpPr>
              <p:cNvPr id="22" name="Rectangle 21"/>
              <p:cNvSpPr/>
              <p:nvPr/>
            </p:nvSpPr>
            <p:spPr>
              <a:xfrm>
                <a:off x="2445745" y="4362680"/>
                <a:ext cx="1322024" cy="793214"/>
              </a:xfrm>
              <a:prstGeom prst="rect">
                <a:avLst/>
              </a:prstGeom>
              <a:solidFill>
                <a:schemeClr val="bg1"/>
              </a:solidFill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pic>
            <p:nvPicPr>
              <p:cNvPr id="23" name="Picture 22"/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2545118" y="4466622"/>
                <a:ext cx="1145309" cy="607361"/>
              </a:xfrm>
              <a:prstGeom prst="rect">
                <a:avLst/>
              </a:prstGeom>
            </p:spPr>
          </p:pic>
          <p:cxnSp>
            <p:nvCxnSpPr>
              <p:cNvPr id="24" name="Straight Connector 23"/>
              <p:cNvCxnSpPr/>
              <p:nvPr/>
            </p:nvCxnSpPr>
            <p:spPr>
              <a:xfrm flipH="1" flipV="1">
                <a:off x="2996588" y="3459296"/>
                <a:ext cx="771181" cy="903385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</p:spTree>
    <p:extLst>
      <p:ext uri="{BB962C8B-B14F-4D97-AF65-F5344CB8AC3E}">
        <p14:creationId xmlns:p14="http://schemas.microsoft.com/office/powerpoint/2010/main" val="144525127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Working with variables 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How could we prevent “Bobby” from getting lost forever?</a:t>
            </a:r>
          </a:p>
          <a:p>
            <a:pPr marL="0" indent="0">
              <a:buNone/>
            </a:pPr>
            <a:r>
              <a:rPr lang="en-US" dirty="0" smtClean="0"/>
              <a:t>	</a:t>
            </a:r>
            <a:r>
              <a:rPr lang="en-US" dirty="0" smtClean="0">
                <a:solidFill>
                  <a:srgbClr val="C00000"/>
                </a:solidFill>
              </a:rPr>
              <a:t>By putting it in another </a:t>
            </a:r>
            <a:r>
              <a:rPr lang="en-US" b="1" dirty="0" smtClean="0">
                <a:solidFill>
                  <a:srgbClr val="C00000"/>
                </a:solidFill>
              </a:rPr>
              <a:t>variable</a:t>
            </a:r>
            <a:r>
              <a:rPr lang="en-US" dirty="0" smtClean="0">
                <a:solidFill>
                  <a:srgbClr val="C00000"/>
                </a:solidFill>
              </a:rPr>
              <a:t>!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We create a new </a:t>
            </a:r>
            <a:r>
              <a:rPr lang="en-US" b="1" dirty="0" smtClean="0">
                <a:solidFill>
                  <a:schemeClr val="bg1"/>
                </a:solidFill>
              </a:rPr>
              <a:t>variable</a:t>
            </a:r>
            <a:r>
              <a:rPr lang="en-US" dirty="0" smtClean="0">
                <a:solidFill>
                  <a:schemeClr val="bg1"/>
                </a:solidFill>
              </a:rPr>
              <a:t> name    and set its </a:t>
            </a:r>
            <a:r>
              <a:rPr lang="en-US" b="1" dirty="0" smtClean="0">
                <a:solidFill>
                  <a:schemeClr val="bg1"/>
                </a:solidFill>
              </a:rPr>
              <a:t>value</a:t>
            </a:r>
            <a:r>
              <a:rPr lang="en-US" dirty="0" smtClean="0">
                <a:solidFill>
                  <a:schemeClr val="bg1"/>
                </a:solidFill>
              </a:rPr>
              <a:t> to “Bobby”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Now when the </a:t>
            </a:r>
            <a:r>
              <a:rPr lang="en-US" b="1" dirty="0" smtClean="0">
                <a:solidFill>
                  <a:schemeClr val="bg1"/>
                </a:solidFill>
              </a:rPr>
              <a:t>value </a:t>
            </a:r>
            <a:r>
              <a:rPr lang="en-US" dirty="0" smtClean="0">
                <a:solidFill>
                  <a:schemeClr val="bg1"/>
                </a:solidFill>
              </a:rPr>
              <a:t>of answer gets set to “Senior” its safe to throw away the </a:t>
            </a:r>
            <a:r>
              <a:rPr lang="en-US" b="1" dirty="0" smtClean="0">
                <a:solidFill>
                  <a:schemeClr val="bg1"/>
                </a:solidFill>
              </a:rPr>
              <a:t>value </a:t>
            </a:r>
            <a:r>
              <a:rPr lang="en-US" dirty="0" smtClean="0">
                <a:solidFill>
                  <a:schemeClr val="bg1"/>
                </a:solidFill>
              </a:rPr>
              <a:t>“Bobby” since it’s saved in name 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115503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/>
          <p:cNvSpPr/>
          <p:nvPr/>
        </p:nvSpPr>
        <p:spPr>
          <a:xfrm>
            <a:off x="2121539" y="4902794"/>
            <a:ext cx="1119698" cy="4001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000" b="1" cap="none" spc="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“Bobby”</a:t>
            </a:r>
            <a:endParaRPr lang="en-US" sz="20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Working with variables 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How could we prevent “Bobby” from getting lost forever?</a:t>
            </a:r>
          </a:p>
          <a:p>
            <a:pPr marL="0" indent="0">
              <a:buNone/>
            </a:pPr>
            <a:r>
              <a:rPr lang="en-US" dirty="0" smtClean="0"/>
              <a:t>	</a:t>
            </a:r>
            <a:r>
              <a:rPr lang="en-US" dirty="0" smtClean="0">
                <a:solidFill>
                  <a:srgbClr val="C00000"/>
                </a:solidFill>
              </a:rPr>
              <a:t>By putting it in another </a:t>
            </a:r>
            <a:r>
              <a:rPr lang="en-US" b="1" dirty="0" smtClean="0">
                <a:solidFill>
                  <a:srgbClr val="C00000"/>
                </a:solidFill>
              </a:rPr>
              <a:t>variable</a:t>
            </a:r>
            <a:r>
              <a:rPr lang="en-US" dirty="0" smtClean="0">
                <a:solidFill>
                  <a:srgbClr val="C00000"/>
                </a:solidFill>
              </a:rPr>
              <a:t>!</a:t>
            </a:r>
          </a:p>
          <a:p>
            <a:r>
              <a:rPr lang="en-US" dirty="0" smtClean="0"/>
              <a:t>We create a new </a:t>
            </a:r>
            <a:r>
              <a:rPr lang="en-US" b="1" dirty="0" smtClean="0"/>
              <a:t>variable</a:t>
            </a:r>
            <a:r>
              <a:rPr lang="en-US" dirty="0" smtClean="0"/>
              <a:t> name    and set its </a:t>
            </a:r>
            <a:r>
              <a:rPr lang="en-US" b="1" dirty="0" smtClean="0"/>
              <a:t>value</a:t>
            </a:r>
            <a:r>
              <a:rPr lang="en-US" dirty="0" smtClean="0"/>
              <a:t> to “Bobby”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Now when the </a:t>
            </a:r>
            <a:r>
              <a:rPr lang="en-US" b="1" dirty="0" smtClean="0">
                <a:solidFill>
                  <a:schemeClr val="bg1"/>
                </a:solidFill>
              </a:rPr>
              <a:t>value </a:t>
            </a:r>
            <a:r>
              <a:rPr lang="en-US" dirty="0" smtClean="0">
                <a:solidFill>
                  <a:schemeClr val="bg1"/>
                </a:solidFill>
              </a:rPr>
              <a:t>of answer gets set to “Senior” its safe to throw away the </a:t>
            </a:r>
            <a:r>
              <a:rPr lang="en-US" b="1" dirty="0" smtClean="0">
                <a:solidFill>
                  <a:schemeClr val="bg1"/>
                </a:solidFill>
              </a:rPr>
              <a:t>value </a:t>
            </a:r>
            <a:r>
              <a:rPr lang="en-US" dirty="0" smtClean="0">
                <a:solidFill>
                  <a:schemeClr val="bg1"/>
                </a:solidFill>
              </a:rPr>
              <a:t>“Bobby” since it’s saved in name </a:t>
            </a:r>
            <a:endParaRPr lang="en-US" dirty="0">
              <a:solidFill>
                <a:schemeClr val="bg1"/>
              </a:solidFill>
            </a:endParaRPr>
          </a:p>
        </p:txBody>
      </p:sp>
      <p:grpSp>
        <p:nvGrpSpPr>
          <p:cNvPr id="9" name="Group 8"/>
          <p:cNvGrpSpPr/>
          <p:nvPr/>
        </p:nvGrpSpPr>
        <p:grpSpPr>
          <a:xfrm>
            <a:off x="3761510" y="4292953"/>
            <a:ext cx="1322024" cy="1696598"/>
            <a:chOff x="4580461" y="3750221"/>
            <a:chExt cx="1322024" cy="1696598"/>
          </a:xfrm>
        </p:grpSpPr>
        <p:sp>
          <p:nvSpPr>
            <p:cNvPr id="4" name="Rectangle 3"/>
            <p:cNvSpPr/>
            <p:nvPr/>
          </p:nvSpPr>
          <p:spPr>
            <a:xfrm>
              <a:off x="4580461" y="4653605"/>
              <a:ext cx="1322024" cy="793214"/>
            </a:xfrm>
            <a:prstGeom prst="rect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6" name="Straight Connector 5"/>
            <p:cNvCxnSpPr/>
            <p:nvPr/>
          </p:nvCxnSpPr>
          <p:spPr>
            <a:xfrm flipH="1" flipV="1">
              <a:off x="5131304" y="3750221"/>
              <a:ext cx="771181" cy="903385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8" name="Picture 7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4710537" y="4788543"/>
              <a:ext cx="1055561" cy="491382"/>
            </a:xfrm>
            <a:prstGeom prst="rect">
              <a:avLst/>
            </a:prstGeom>
          </p:spPr>
        </p:pic>
      </p:grpSp>
      <p:sp>
        <p:nvSpPr>
          <p:cNvPr id="11" name="Curved Left Arrow 10"/>
          <p:cNvSpPr/>
          <p:nvPr/>
        </p:nvSpPr>
        <p:spPr>
          <a:xfrm rot="16200000">
            <a:off x="3271202" y="3711019"/>
            <a:ext cx="728546" cy="1772948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grpSp>
        <p:nvGrpSpPr>
          <p:cNvPr id="20" name="Group 19"/>
          <p:cNvGrpSpPr/>
          <p:nvPr/>
        </p:nvGrpSpPr>
        <p:grpSpPr>
          <a:xfrm>
            <a:off x="2020376" y="4297365"/>
            <a:ext cx="1322024" cy="1696598"/>
            <a:chOff x="2445745" y="3459296"/>
            <a:chExt cx="1322024" cy="1696598"/>
          </a:xfrm>
        </p:grpSpPr>
        <p:sp>
          <p:nvSpPr>
            <p:cNvPr id="21" name="Rectangle 20"/>
            <p:cNvSpPr/>
            <p:nvPr/>
          </p:nvSpPr>
          <p:spPr>
            <a:xfrm>
              <a:off x="2445745" y="4362680"/>
              <a:ext cx="1322024" cy="793214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22" name="Picture 21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2545118" y="4466622"/>
              <a:ext cx="1145309" cy="607361"/>
            </a:xfrm>
            <a:prstGeom prst="rect">
              <a:avLst/>
            </a:prstGeom>
          </p:spPr>
        </p:pic>
        <p:cxnSp>
          <p:nvCxnSpPr>
            <p:cNvPr id="23" name="Straight Connector 22"/>
            <p:cNvCxnSpPr/>
            <p:nvPr/>
          </p:nvCxnSpPr>
          <p:spPr>
            <a:xfrm flipH="1" flipV="1">
              <a:off x="2996588" y="3459296"/>
              <a:ext cx="771181" cy="903385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31" name="Picture 3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92078" y="2762570"/>
            <a:ext cx="1055561" cy="4913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722129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/>
          <p:cNvSpPr/>
          <p:nvPr/>
        </p:nvSpPr>
        <p:spPr>
          <a:xfrm>
            <a:off x="2121539" y="4902794"/>
            <a:ext cx="1119698" cy="4001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000" b="1" cap="none" spc="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“Bobby”</a:t>
            </a:r>
            <a:endParaRPr lang="en-US" sz="20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Working with variables 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How could we prevent “Bobby” from getting lost forever?</a:t>
            </a:r>
          </a:p>
          <a:p>
            <a:pPr marL="0" indent="0">
              <a:buNone/>
            </a:pPr>
            <a:r>
              <a:rPr lang="en-US" dirty="0" smtClean="0"/>
              <a:t>	</a:t>
            </a:r>
            <a:r>
              <a:rPr lang="en-US" dirty="0" smtClean="0">
                <a:solidFill>
                  <a:srgbClr val="C00000"/>
                </a:solidFill>
              </a:rPr>
              <a:t>By putting it in another </a:t>
            </a:r>
            <a:r>
              <a:rPr lang="en-US" b="1" dirty="0" smtClean="0">
                <a:solidFill>
                  <a:srgbClr val="C00000"/>
                </a:solidFill>
              </a:rPr>
              <a:t>variable</a:t>
            </a:r>
            <a:r>
              <a:rPr lang="en-US" dirty="0" smtClean="0">
                <a:solidFill>
                  <a:srgbClr val="C00000"/>
                </a:solidFill>
              </a:rPr>
              <a:t>!</a:t>
            </a:r>
          </a:p>
          <a:p>
            <a:r>
              <a:rPr lang="en-US" dirty="0" smtClean="0"/>
              <a:t>We create a new </a:t>
            </a:r>
            <a:r>
              <a:rPr lang="en-US" b="1" dirty="0" smtClean="0"/>
              <a:t>variable</a:t>
            </a:r>
            <a:r>
              <a:rPr lang="en-US" dirty="0" smtClean="0"/>
              <a:t> name    and set its </a:t>
            </a:r>
            <a:r>
              <a:rPr lang="en-US" b="1" dirty="0" smtClean="0"/>
              <a:t>value</a:t>
            </a:r>
            <a:r>
              <a:rPr lang="en-US" dirty="0" smtClean="0"/>
              <a:t> to “Bobby”</a:t>
            </a:r>
          </a:p>
          <a:p>
            <a:r>
              <a:rPr lang="en-US" dirty="0" smtClean="0"/>
              <a:t>Now when the </a:t>
            </a:r>
            <a:r>
              <a:rPr lang="en-US" b="1" dirty="0" smtClean="0"/>
              <a:t>value </a:t>
            </a:r>
            <a:r>
              <a:rPr lang="en-US" dirty="0" smtClean="0"/>
              <a:t>of answer gets set to “</a:t>
            </a:r>
            <a:r>
              <a:rPr lang="en-US" dirty="0" err="1" smtClean="0"/>
              <a:t>Senoir</a:t>
            </a:r>
            <a:r>
              <a:rPr lang="en-US" dirty="0" smtClean="0"/>
              <a:t>” its safe to throw away the </a:t>
            </a:r>
            <a:r>
              <a:rPr lang="en-US" b="1" dirty="0" smtClean="0"/>
              <a:t>value </a:t>
            </a:r>
            <a:r>
              <a:rPr lang="en-US" dirty="0" smtClean="0"/>
              <a:t>“Bobby” since it’s saved in name </a:t>
            </a:r>
            <a:endParaRPr lang="en-US" dirty="0"/>
          </a:p>
        </p:txBody>
      </p:sp>
      <p:grpSp>
        <p:nvGrpSpPr>
          <p:cNvPr id="9" name="Group 8"/>
          <p:cNvGrpSpPr/>
          <p:nvPr/>
        </p:nvGrpSpPr>
        <p:grpSpPr>
          <a:xfrm>
            <a:off x="3761510" y="4292953"/>
            <a:ext cx="1322024" cy="1696598"/>
            <a:chOff x="4580461" y="3750221"/>
            <a:chExt cx="1322024" cy="1696598"/>
          </a:xfrm>
        </p:grpSpPr>
        <p:sp>
          <p:nvSpPr>
            <p:cNvPr id="4" name="Rectangle 3"/>
            <p:cNvSpPr/>
            <p:nvPr/>
          </p:nvSpPr>
          <p:spPr>
            <a:xfrm>
              <a:off x="4580461" y="4653605"/>
              <a:ext cx="1322024" cy="793214"/>
            </a:xfrm>
            <a:prstGeom prst="rect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6" name="Straight Connector 5"/>
            <p:cNvCxnSpPr/>
            <p:nvPr/>
          </p:nvCxnSpPr>
          <p:spPr>
            <a:xfrm flipH="1" flipV="1">
              <a:off x="5131304" y="3750221"/>
              <a:ext cx="771181" cy="903385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8" name="Picture 7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4710537" y="4788543"/>
              <a:ext cx="1055561" cy="491382"/>
            </a:xfrm>
            <a:prstGeom prst="rect">
              <a:avLst/>
            </a:prstGeom>
          </p:spPr>
        </p:pic>
      </p:grpSp>
      <p:sp>
        <p:nvSpPr>
          <p:cNvPr id="11" name="Curved Left Arrow 10"/>
          <p:cNvSpPr/>
          <p:nvPr/>
        </p:nvSpPr>
        <p:spPr>
          <a:xfrm rot="16200000">
            <a:off x="3271202" y="3711019"/>
            <a:ext cx="728546" cy="1772948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grpSp>
        <p:nvGrpSpPr>
          <p:cNvPr id="20" name="Group 19"/>
          <p:cNvGrpSpPr/>
          <p:nvPr/>
        </p:nvGrpSpPr>
        <p:grpSpPr>
          <a:xfrm>
            <a:off x="2020376" y="4297365"/>
            <a:ext cx="1322024" cy="1696598"/>
            <a:chOff x="2445745" y="3459296"/>
            <a:chExt cx="1322024" cy="1696598"/>
          </a:xfrm>
        </p:grpSpPr>
        <p:sp>
          <p:nvSpPr>
            <p:cNvPr id="21" name="Rectangle 20"/>
            <p:cNvSpPr/>
            <p:nvPr/>
          </p:nvSpPr>
          <p:spPr>
            <a:xfrm>
              <a:off x="2445745" y="4362680"/>
              <a:ext cx="1322024" cy="793214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22" name="Picture 21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2545118" y="4466622"/>
              <a:ext cx="1145309" cy="607361"/>
            </a:xfrm>
            <a:prstGeom prst="rect">
              <a:avLst/>
            </a:prstGeom>
          </p:spPr>
        </p:pic>
        <p:cxnSp>
          <p:nvCxnSpPr>
            <p:cNvPr id="23" name="Straight Connector 22"/>
            <p:cNvCxnSpPr/>
            <p:nvPr/>
          </p:nvCxnSpPr>
          <p:spPr>
            <a:xfrm flipH="1" flipV="1">
              <a:off x="2996588" y="3459296"/>
              <a:ext cx="771181" cy="903385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1" name="Group 40"/>
          <p:cNvGrpSpPr/>
          <p:nvPr/>
        </p:nvGrpSpPr>
        <p:grpSpPr>
          <a:xfrm>
            <a:off x="5947639" y="4434730"/>
            <a:ext cx="2168162" cy="1101541"/>
            <a:chOff x="5947639" y="4434730"/>
            <a:chExt cx="2168162" cy="1101541"/>
          </a:xfrm>
        </p:grpSpPr>
        <p:sp>
          <p:nvSpPr>
            <p:cNvPr id="25" name="Rectangle 24"/>
            <p:cNvSpPr/>
            <p:nvPr/>
          </p:nvSpPr>
          <p:spPr>
            <a:xfrm>
              <a:off x="5947639" y="5136161"/>
              <a:ext cx="1499801" cy="400110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US" sz="2000" b="1" cap="none" spc="0" dirty="0" smtClean="0">
                  <a:ln w="9525">
                    <a:solidFill>
                      <a:schemeClr val="bg1"/>
                    </a:solidFill>
                    <a:prstDash val="solid"/>
                  </a:ln>
                  <a:solidFill>
                    <a:schemeClr val="tx1"/>
                  </a:solidFill>
                  <a:effectLst>
                    <a:outerShdw blurRad="12700" dist="38100" dir="2700000" algn="tl" rotWithShape="0">
                      <a:schemeClr val="bg1">
                        <a:lumMod val="50000"/>
                      </a:schemeClr>
                    </a:outerShdw>
                  </a:effectLst>
                </a:rPr>
                <a:t>“Senior”</a:t>
              </a:r>
              <a:endParaRPr lang="en-US" sz="2000" b="1" cap="none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endParaRPr>
            </a:p>
          </p:txBody>
        </p:sp>
        <p:sp>
          <p:nvSpPr>
            <p:cNvPr id="26" name="Curved Left Arrow 25"/>
            <p:cNvSpPr/>
            <p:nvPr/>
          </p:nvSpPr>
          <p:spPr>
            <a:xfrm rot="16200000">
              <a:off x="6993270" y="4040745"/>
              <a:ext cx="728546" cy="1516516"/>
            </a:xfrm>
            <a:prstGeom prst="curvedLef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40" name="Group 39"/>
          <p:cNvGrpSpPr/>
          <p:nvPr/>
        </p:nvGrpSpPr>
        <p:grpSpPr>
          <a:xfrm>
            <a:off x="7720587" y="4322533"/>
            <a:ext cx="1322024" cy="1696598"/>
            <a:chOff x="7720587" y="4322533"/>
            <a:chExt cx="1322024" cy="1696598"/>
          </a:xfrm>
        </p:grpSpPr>
        <p:sp>
          <p:nvSpPr>
            <p:cNvPr id="32" name="Rectangle 31"/>
            <p:cNvSpPr/>
            <p:nvPr/>
          </p:nvSpPr>
          <p:spPr>
            <a:xfrm>
              <a:off x="7917556" y="4971972"/>
              <a:ext cx="1119698" cy="400110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US" sz="2000" b="1" cap="none" spc="0" dirty="0" smtClean="0">
                  <a:ln w="9525">
                    <a:solidFill>
                      <a:schemeClr val="bg1"/>
                    </a:solidFill>
                    <a:prstDash val="solid"/>
                  </a:ln>
                  <a:solidFill>
                    <a:schemeClr val="tx1"/>
                  </a:solidFill>
                  <a:effectLst>
                    <a:outerShdw blurRad="12700" dist="38100" dir="2700000" algn="tl" rotWithShape="0">
                      <a:schemeClr val="bg1">
                        <a:lumMod val="50000"/>
                      </a:schemeClr>
                    </a:outerShdw>
                  </a:effectLst>
                </a:rPr>
                <a:t>“Bobby”</a:t>
              </a:r>
              <a:endParaRPr lang="en-US" sz="2000" b="1" cap="none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endParaRPr>
            </a:p>
          </p:txBody>
        </p:sp>
        <p:grpSp>
          <p:nvGrpSpPr>
            <p:cNvPr id="27" name="Group 26"/>
            <p:cNvGrpSpPr/>
            <p:nvPr/>
          </p:nvGrpSpPr>
          <p:grpSpPr>
            <a:xfrm>
              <a:off x="7720587" y="4322533"/>
              <a:ext cx="1322024" cy="1696598"/>
              <a:chOff x="2445745" y="3459296"/>
              <a:chExt cx="1322024" cy="1696598"/>
            </a:xfrm>
          </p:grpSpPr>
          <p:sp>
            <p:nvSpPr>
              <p:cNvPr id="28" name="Rectangle 27"/>
              <p:cNvSpPr/>
              <p:nvPr/>
            </p:nvSpPr>
            <p:spPr>
              <a:xfrm>
                <a:off x="2445745" y="4362680"/>
                <a:ext cx="1322024" cy="793214"/>
              </a:xfrm>
              <a:prstGeom prst="rect">
                <a:avLst/>
              </a:prstGeom>
              <a:solidFill>
                <a:schemeClr val="bg1"/>
              </a:solidFill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pic>
            <p:nvPicPr>
              <p:cNvPr id="29" name="Picture 28"/>
              <p:cNvPicPr>
                <a:picLocks noChangeAspect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2545118" y="4466622"/>
                <a:ext cx="1145309" cy="607361"/>
              </a:xfrm>
              <a:prstGeom prst="rect">
                <a:avLst/>
              </a:prstGeom>
            </p:spPr>
          </p:pic>
          <p:cxnSp>
            <p:nvCxnSpPr>
              <p:cNvPr id="30" name="Straight Connector 29"/>
              <p:cNvCxnSpPr/>
              <p:nvPr/>
            </p:nvCxnSpPr>
            <p:spPr>
              <a:xfrm flipH="1" flipV="1">
                <a:off x="2996588" y="3459296"/>
                <a:ext cx="771181" cy="903385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pic>
        <p:nvPicPr>
          <p:cNvPr id="31" name="Picture 3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92078" y="2762570"/>
            <a:ext cx="1055561" cy="491382"/>
          </a:xfrm>
          <a:prstGeom prst="rect">
            <a:avLst/>
          </a:prstGeom>
        </p:spPr>
      </p:pic>
      <p:grpSp>
        <p:nvGrpSpPr>
          <p:cNvPr id="33" name="Group 32"/>
          <p:cNvGrpSpPr/>
          <p:nvPr/>
        </p:nvGrpSpPr>
        <p:grpSpPr>
          <a:xfrm>
            <a:off x="8381599" y="4322532"/>
            <a:ext cx="2247730" cy="1649943"/>
            <a:chOff x="7260883" y="4274544"/>
            <a:chExt cx="2247730" cy="1649943"/>
          </a:xfrm>
        </p:grpSpPr>
        <p:sp>
          <p:nvSpPr>
            <p:cNvPr id="34" name="Curved Left Arrow 33"/>
            <p:cNvSpPr/>
            <p:nvPr/>
          </p:nvSpPr>
          <p:spPr>
            <a:xfrm rot="16200000">
              <a:off x="7783084" y="3752343"/>
              <a:ext cx="728546" cy="1772948"/>
            </a:xfrm>
            <a:prstGeom prst="curvedLef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grpSp>
          <p:nvGrpSpPr>
            <p:cNvPr id="35" name="Group 34"/>
            <p:cNvGrpSpPr/>
            <p:nvPr/>
          </p:nvGrpSpPr>
          <p:grpSpPr>
            <a:xfrm>
              <a:off x="8388915" y="5067758"/>
              <a:ext cx="1119698" cy="856729"/>
              <a:chOff x="8388915" y="5067758"/>
              <a:chExt cx="1119698" cy="856729"/>
            </a:xfrm>
          </p:grpSpPr>
          <p:sp>
            <p:nvSpPr>
              <p:cNvPr id="36" name="Rectangle 35"/>
              <p:cNvSpPr/>
              <p:nvPr/>
            </p:nvSpPr>
            <p:spPr>
              <a:xfrm>
                <a:off x="8388915" y="5299110"/>
                <a:ext cx="1119698" cy="400110"/>
              </a:xfrm>
              <a:prstGeom prst="rect">
                <a:avLst/>
              </a:prstGeom>
              <a:noFill/>
            </p:spPr>
            <p:txBody>
              <a:bodyPr wrap="square" lIns="91440" tIns="45720" rIns="91440" bIns="45720">
                <a:spAutoFit/>
              </a:bodyPr>
              <a:lstStyle/>
              <a:p>
                <a:pPr algn="ctr"/>
                <a:r>
                  <a:rPr lang="en-US" sz="2000" b="1" cap="none" spc="0" dirty="0" smtClean="0">
                    <a:ln w="9525">
                      <a:solidFill>
                        <a:schemeClr val="bg1"/>
                      </a:solidFill>
                      <a:prstDash val="solid"/>
                    </a:ln>
                    <a:solidFill>
                      <a:schemeClr val="tx1"/>
                    </a:solidFill>
                    <a:effectLst>
                      <a:outerShdw blurRad="12700" dist="38100" dir="2700000" algn="tl" rotWithShape="0">
                        <a:schemeClr val="bg1">
                          <a:lumMod val="50000"/>
                        </a:schemeClr>
                      </a:outerShdw>
                    </a:effectLst>
                  </a:rPr>
                  <a:t>“Bobby”</a:t>
                </a:r>
                <a:endParaRPr lang="en-US" sz="2000" b="1" cap="none" spc="0" dirty="0">
                  <a:ln w="9525">
                    <a:solidFill>
                      <a:schemeClr val="bg1"/>
                    </a:solidFill>
                    <a:prstDash val="solid"/>
                  </a:ln>
                  <a:solidFill>
                    <a:schemeClr val="tx1"/>
                  </a:solidFill>
                  <a:effectLst>
                    <a:outerShdw blurRad="12700" dist="38100" dir="2700000" algn="tl" rotWithShape="0">
                      <a:schemeClr val="bg1">
                        <a:lumMod val="50000"/>
                      </a:schemeClr>
                    </a:outerShdw>
                  </a:effectLst>
                </a:endParaRPr>
              </a:p>
            </p:txBody>
          </p:sp>
          <p:grpSp>
            <p:nvGrpSpPr>
              <p:cNvPr id="37" name="Group 36"/>
              <p:cNvGrpSpPr/>
              <p:nvPr/>
            </p:nvGrpSpPr>
            <p:grpSpPr>
              <a:xfrm>
                <a:off x="8434892" y="5067758"/>
                <a:ext cx="1027744" cy="856729"/>
                <a:chOff x="7762863" y="4252510"/>
                <a:chExt cx="1027744" cy="856729"/>
              </a:xfrm>
            </p:grpSpPr>
            <p:cxnSp>
              <p:nvCxnSpPr>
                <p:cNvPr id="38" name="Straight Connector 37"/>
                <p:cNvCxnSpPr/>
                <p:nvPr/>
              </p:nvCxnSpPr>
              <p:spPr>
                <a:xfrm flipH="1" flipV="1">
                  <a:off x="7778058" y="4252510"/>
                  <a:ext cx="936433" cy="821473"/>
                </a:xfrm>
                <a:prstGeom prst="line">
                  <a:avLst/>
                </a:prstGeom>
                <a:ln w="381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9" name="Straight Connector 38"/>
                <p:cNvCxnSpPr/>
                <p:nvPr/>
              </p:nvCxnSpPr>
              <p:spPr>
                <a:xfrm flipV="1">
                  <a:off x="7762863" y="4258596"/>
                  <a:ext cx="1027744" cy="850643"/>
                </a:xfrm>
                <a:prstGeom prst="line">
                  <a:avLst/>
                </a:prstGeom>
                <a:ln w="381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</p:grpSp>
      <p:pic>
        <p:nvPicPr>
          <p:cNvPr id="42" name="Picture 4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92179" y="3842433"/>
            <a:ext cx="1055561" cy="317721"/>
          </a:xfrm>
          <a:prstGeom prst="rect">
            <a:avLst/>
          </a:prstGeom>
        </p:spPr>
      </p:pic>
      <p:pic>
        <p:nvPicPr>
          <p:cNvPr id="43" name="Picture 4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64981" y="3391934"/>
            <a:ext cx="1132518" cy="3929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082120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Working with variables 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Try that last part again, write a script that:</a:t>
            </a:r>
          </a:p>
          <a:p>
            <a:pPr marL="685800" lvl="2">
              <a:spcBef>
                <a:spcPts val="1000"/>
              </a:spcBef>
            </a:pPr>
            <a:r>
              <a:rPr lang="en-US" dirty="0" smtClean="0"/>
              <a:t>Asks for your name</a:t>
            </a:r>
          </a:p>
          <a:p>
            <a:pPr marL="685800" lvl="2">
              <a:spcBef>
                <a:spcPts val="1000"/>
              </a:spcBef>
            </a:pPr>
            <a:r>
              <a:rPr lang="en-US" dirty="0" smtClean="0"/>
              <a:t>Asks for your class</a:t>
            </a:r>
          </a:p>
          <a:p>
            <a:pPr marL="685800" lvl="2">
              <a:spcBef>
                <a:spcPts val="1000"/>
              </a:spcBef>
            </a:pPr>
            <a:r>
              <a:rPr lang="en-US" dirty="0" smtClean="0"/>
              <a:t>Says “Hello [your name] the [your class]”</a:t>
            </a:r>
          </a:p>
          <a:p>
            <a:pPr marL="685800" lvl="2">
              <a:spcBef>
                <a:spcPts val="1000"/>
              </a:spcBef>
            </a:pPr>
            <a:endParaRPr lang="en-US" dirty="0"/>
          </a:p>
          <a:p>
            <a:pPr marL="685800" lvl="2">
              <a:spcBef>
                <a:spcPts val="1000"/>
              </a:spcBef>
            </a:pPr>
            <a:endParaRPr lang="en-US" dirty="0" smtClean="0"/>
          </a:p>
          <a:p>
            <a:pPr marL="685800" lvl="2">
              <a:spcBef>
                <a:spcPts val="1000"/>
              </a:spcBef>
            </a:pPr>
            <a:endParaRPr lang="en-US" dirty="0"/>
          </a:p>
          <a:p>
            <a:pPr marL="685800" lvl="2">
              <a:spcBef>
                <a:spcPts val="1000"/>
              </a:spcBef>
            </a:pPr>
            <a:endParaRPr lang="en-US" dirty="0" smtClean="0"/>
          </a:p>
          <a:p>
            <a:pPr marL="685800" lvl="2">
              <a:spcBef>
                <a:spcPts val="1000"/>
              </a:spcBef>
            </a:pPr>
            <a:endParaRPr lang="en-US" dirty="0"/>
          </a:p>
          <a:p>
            <a:pPr marL="457200" lvl="2" indent="0">
              <a:spcBef>
                <a:spcPts val="1000"/>
              </a:spcBef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466259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Working with variables 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Try that last part again, write a script that:</a:t>
            </a:r>
          </a:p>
          <a:p>
            <a:pPr marL="685800" lvl="2">
              <a:spcBef>
                <a:spcPts val="1000"/>
              </a:spcBef>
            </a:pPr>
            <a:r>
              <a:rPr lang="en-US" dirty="0" smtClean="0"/>
              <a:t>Asks for your name</a:t>
            </a:r>
          </a:p>
          <a:p>
            <a:pPr marL="685800" lvl="2">
              <a:spcBef>
                <a:spcPts val="1000"/>
              </a:spcBef>
            </a:pPr>
            <a:r>
              <a:rPr lang="en-US" dirty="0" smtClean="0"/>
              <a:t>Asks for your class</a:t>
            </a:r>
          </a:p>
          <a:p>
            <a:pPr marL="685800" lvl="2">
              <a:spcBef>
                <a:spcPts val="1000"/>
              </a:spcBef>
            </a:pPr>
            <a:r>
              <a:rPr lang="en-US" dirty="0" smtClean="0"/>
              <a:t>Says “Hello [your name] the [your class]”</a:t>
            </a:r>
          </a:p>
          <a:p>
            <a:pPr marL="685800" lvl="2">
              <a:spcBef>
                <a:spcPts val="1000"/>
              </a:spcBef>
            </a:pPr>
            <a:endParaRPr lang="en-US" dirty="0"/>
          </a:p>
          <a:p>
            <a:pPr marL="685800" lvl="2">
              <a:spcBef>
                <a:spcPts val="1000"/>
              </a:spcBef>
            </a:pPr>
            <a:endParaRPr lang="en-US" dirty="0" smtClean="0"/>
          </a:p>
          <a:p>
            <a:pPr marL="685800" lvl="2">
              <a:spcBef>
                <a:spcPts val="1000"/>
              </a:spcBef>
            </a:pPr>
            <a:endParaRPr lang="en-US" dirty="0"/>
          </a:p>
          <a:p>
            <a:pPr marL="685800" lvl="2">
              <a:spcBef>
                <a:spcPts val="1000"/>
              </a:spcBef>
            </a:pPr>
            <a:endParaRPr lang="en-US" dirty="0" smtClean="0"/>
          </a:p>
          <a:p>
            <a:pPr marL="685800" lvl="2">
              <a:spcBef>
                <a:spcPts val="1000"/>
              </a:spcBef>
            </a:pPr>
            <a:endParaRPr lang="en-US" dirty="0"/>
          </a:p>
          <a:p>
            <a:pPr marL="457200" lvl="2" indent="0">
              <a:spcBef>
                <a:spcPts val="1000"/>
              </a:spcBef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39084" y="3531869"/>
            <a:ext cx="4413997" cy="1754963"/>
          </a:xfrm>
          <a:prstGeom prst="rect">
            <a:avLst/>
          </a:prstGeom>
        </p:spPr>
      </p:pic>
      <p:grpSp>
        <p:nvGrpSpPr>
          <p:cNvPr id="8" name="Group 7"/>
          <p:cNvGrpSpPr/>
          <p:nvPr/>
        </p:nvGrpSpPr>
        <p:grpSpPr>
          <a:xfrm>
            <a:off x="3295536" y="5502777"/>
            <a:ext cx="4701092" cy="646331"/>
            <a:chOff x="3582296" y="5589022"/>
            <a:chExt cx="4701092" cy="646331"/>
          </a:xfrm>
        </p:grpSpPr>
        <p:sp>
          <p:nvSpPr>
            <p:cNvPr id="7" name="TextBox 6"/>
            <p:cNvSpPr txBox="1"/>
            <p:nvPr/>
          </p:nvSpPr>
          <p:spPr>
            <a:xfrm>
              <a:off x="3582296" y="5589022"/>
              <a:ext cx="4701092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Class wasn’t needed, but it’s a good habit to get into to always save user input to a variable</a:t>
              </a:r>
              <a:endParaRPr lang="en-US" dirty="0"/>
            </a:p>
          </p:txBody>
        </p:sp>
        <p:pic>
          <p:nvPicPr>
            <p:cNvPr id="6" name="Picture 5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3582296" y="5626437"/>
              <a:ext cx="590550" cy="28575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84534098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Working with variables II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4981687" cy="4351338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Modify this script to draw the correct number of squares of the correct size based on user input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6000" y="1930381"/>
            <a:ext cx="2875878" cy="43593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59852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Working with variables 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Write a script that:</a:t>
            </a:r>
          </a:p>
          <a:p>
            <a:pPr lvl="1"/>
            <a:r>
              <a:rPr lang="en-US" dirty="0"/>
              <a:t>A</a:t>
            </a:r>
            <a:r>
              <a:rPr lang="en-US" dirty="0" smtClean="0"/>
              <a:t>sks for your name</a:t>
            </a:r>
          </a:p>
          <a:p>
            <a:pPr lvl="1"/>
            <a:r>
              <a:rPr lang="en-US" dirty="0" smtClean="0"/>
              <a:t>Says “Hello [your name]”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Write another script that:</a:t>
            </a:r>
          </a:p>
          <a:p>
            <a:pPr lvl="1"/>
            <a:r>
              <a:rPr lang="en-US" dirty="0" smtClean="0">
                <a:solidFill>
                  <a:schemeClr val="bg1"/>
                </a:solidFill>
              </a:rPr>
              <a:t>Asks for your class (freshman, sophomore, junior, or senior)</a:t>
            </a:r>
          </a:p>
          <a:p>
            <a:pPr lvl="1"/>
            <a:r>
              <a:rPr lang="en-US" dirty="0" smtClean="0">
                <a:solidFill>
                  <a:schemeClr val="bg1"/>
                </a:solidFill>
              </a:rPr>
              <a:t>Says “You are a [your class]”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Finally try to write a script that:</a:t>
            </a:r>
          </a:p>
          <a:p>
            <a:pPr marL="685800" lvl="2">
              <a:spcBef>
                <a:spcPts val="1000"/>
              </a:spcBef>
            </a:pPr>
            <a:r>
              <a:rPr lang="en-US" dirty="0" smtClean="0">
                <a:solidFill>
                  <a:schemeClr val="bg1"/>
                </a:solidFill>
              </a:rPr>
              <a:t>Asks for your name</a:t>
            </a:r>
          </a:p>
          <a:p>
            <a:pPr marL="685800" lvl="2">
              <a:spcBef>
                <a:spcPts val="1000"/>
              </a:spcBef>
            </a:pPr>
            <a:r>
              <a:rPr lang="en-US" dirty="0" smtClean="0">
                <a:solidFill>
                  <a:schemeClr val="bg1"/>
                </a:solidFill>
              </a:rPr>
              <a:t>Asks for your class</a:t>
            </a:r>
          </a:p>
          <a:p>
            <a:pPr marL="685800" lvl="2">
              <a:spcBef>
                <a:spcPts val="1000"/>
              </a:spcBef>
            </a:pPr>
            <a:r>
              <a:rPr lang="en-US" dirty="0" smtClean="0">
                <a:solidFill>
                  <a:schemeClr val="bg1"/>
                </a:solidFill>
              </a:rPr>
              <a:t>Says “Hello [your name] the [your class]”</a:t>
            </a:r>
            <a:endParaRPr lang="en-US" dirty="0" smtClean="0">
              <a:solidFill>
                <a:schemeClr val="bg1"/>
              </a:solidFill>
            </a:endParaRPr>
          </a:p>
          <a:p>
            <a:endParaRPr lang="en-US" dirty="0" smtClean="0"/>
          </a:p>
        </p:txBody>
      </p:sp>
      <p:grpSp>
        <p:nvGrpSpPr>
          <p:cNvPr id="6" name="Group 5"/>
          <p:cNvGrpSpPr/>
          <p:nvPr/>
        </p:nvGrpSpPr>
        <p:grpSpPr>
          <a:xfrm>
            <a:off x="4306841" y="1329115"/>
            <a:ext cx="3578317" cy="381000"/>
            <a:chOff x="6096000" y="1713555"/>
            <a:chExt cx="3578317" cy="381000"/>
          </a:xfrm>
        </p:grpSpPr>
        <p:pic>
          <p:nvPicPr>
            <p:cNvPr id="4" name="Picture 3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8331292" y="1713555"/>
              <a:ext cx="1343025" cy="381000"/>
            </a:xfrm>
            <a:prstGeom prst="rect">
              <a:avLst/>
            </a:prstGeom>
          </p:spPr>
        </p:pic>
        <p:sp>
          <p:nvSpPr>
            <p:cNvPr id="5" name="TextBox 4"/>
            <p:cNvSpPr txBox="1"/>
            <p:nvPr/>
          </p:nvSpPr>
          <p:spPr>
            <a:xfrm>
              <a:off x="6096000" y="1719389"/>
              <a:ext cx="223529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You’ll need this guy -&gt;</a:t>
              </a:r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220078987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Working with variables II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4981687" cy="4351338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Modify this script to draw the correct number of squares of the correct size based on user input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11557" y="1825625"/>
            <a:ext cx="2409714" cy="44082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039997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Working with variables III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fontAlgn="base">
              <a:buNone/>
            </a:pPr>
            <a:r>
              <a:rPr lang="en-US" dirty="0"/>
              <a:t>Write a SNAP script that moves a sprite from a top down view.</a:t>
            </a:r>
            <a:r>
              <a:rPr lang="en-US" dirty="0" smtClean="0"/>
              <a:t>​ </a:t>
            </a:r>
            <a:r>
              <a:rPr lang="en-US" dirty="0" smtClean="0"/>
              <a:t>The sprite should always be facing the direction it is moving.</a:t>
            </a:r>
            <a:endParaRPr lang="en-US" dirty="0"/>
          </a:p>
          <a:p>
            <a:pPr fontAlgn="base"/>
            <a:r>
              <a:rPr lang="en-US" dirty="0"/>
              <a:t>up arrow = move up </a:t>
            </a:r>
            <a:r>
              <a:rPr lang="en-US" dirty="0" smtClean="0"/>
              <a:t>1 </a:t>
            </a:r>
            <a:r>
              <a:rPr lang="en-US" dirty="0"/>
              <a:t>steps​</a:t>
            </a:r>
          </a:p>
          <a:p>
            <a:pPr fontAlgn="base"/>
            <a:r>
              <a:rPr lang="en-US" dirty="0"/>
              <a:t>down arrow = move down </a:t>
            </a:r>
            <a:r>
              <a:rPr lang="en-US" dirty="0" smtClean="0"/>
              <a:t>1 steps</a:t>
            </a:r>
            <a:r>
              <a:rPr lang="en-US" dirty="0"/>
              <a:t>​</a:t>
            </a:r>
          </a:p>
          <a:p>
            <a:pPr fontAlgn="base"/>
            <a:r>
              <a:rPr lang="en-US" dirty="0"/>
              <a:t>right arrow = move right </a:t>
            </a:r>
            <a:r>
              <a:rPr lang="en-US" dirty="0" smtClean="0"/>
              <a:t>1 </a:t>
            </a:r>
            <a:r>
              <a:rPr lang="en-US" dirty="0"/>
              <a:t>steps​</a:t>
            </a:r>
          </a:p>
          <a:p>
            <a:pPr fontAlgn="base"/>
            <a:r>
              <a:rPr lang="en-US" dirty="0"/>
              <a:t>left arrow = move left </a:t>
            </a:r>
            <a:r>
              <a:rPr lang="en-US" dirty="0" smtClean="0"/>
              <a:t>1 </a:t>
            </a:r>
            <a:r>
              <a:rPr lang="en-US" dirty="0"/>
              <a:t>steps</a:t>
            </a:r>
            <a:r>
              <a:rPr lang="en-US" dirty="0" smtClean="0"/>
              <a:t>​</a:t>
            </a:r>
          </a:p>
          <a:p>
            <a:pPr marL="0" indent="0" fontAlgn="base">
              <a:buNone/>
            </a:pPr>
            <a:r>
              <a:rPr lang="en-US" dirty="0" smtClean="0">
                <a:solidFill>
                  <a:schemeClr val="bg1"/>
                </a:solidFill>
              </a:rPr>
              <a:t>Let’s speed this guy up, add a boost button</a:t>
            </a:r>
            <a:endParaRPr lang="en-US" dirty="0">
              <a:solidFill>
                <a:schemeClr val="bg1"/>
              </a:solidFill>
            </a:endParaRPr>
          </a:p>
          <a:p>
            <a:pPr fontAlgn="base"/>
            <a:r>
              <a:rPr lang="en-US" dirty="0" smtClean="0">
                <a:solidFill>
                  <a:schemeClr val="bg1"/>
                </a:solidFill>
              </a:rPr>
              <a:t>space </a:t>
            </a:r>
            <a:r>
              <a:rPr lang="en-US" dirty="0">
                <a:solidFill>
                  <a:schemeClr val="bg1"/>
                </a:solidFill>
              </a:rPr>
              <a:t>= </a:t>
            </a:r>
            <a:r>
              <a:rPr lang="en-US" dirty="0" smtClean="0">
                <a:solidFill>
                  <a:schemeClr val="bg1"/>
                </a:solidFill>
              </a:rPr>
              <a:t>glide 1 secs 100 steps in current direction</a:t>
            </a:r>
            <a:endParaRPr lang="en-US" dirty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891368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Working with variables III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fontAlgn="base">
              <a:buNone/>
            </a:pPr>
            <a:r>
              <a:rPr lang="en-US" dirty="0"/>
              <a:t>Write a SNAP script that moves a sprite from a top down view.</a:t>
            </a:r>
            <a:r>
              <a:rPr lang="en-US" dirty="0" smtClean="0"/>
              <a:t>​ </a:t>
            </a:r>
            <a:r>
              <a:rPr lang="en-US" dirty="0" smtClean="0"/>
              <a:t>The sprite should always be facing the direction it is moving.</a:t>
            </a:r>
            <a:endParaRPr lang="en-US" dirty="0"/>
          </a:p>
          <a:p>
            <a:pPr fontAlgn="base"/>
            <a:r>
              <a:rPr lang="en-US" dirty="0"/>
              <a:t>up arrow = move up </a:t>
            </a:r>
            <a:r>
              <a:rPr lang="en-US" dirty="0" smtClean="0"/>
              <a:t>1 </a:t>
            </a:r>
            <a:r>
              <a:rPr lang="en-US" dirty="0"/>
              <a:t>steps​</a:t>
            </a:r>
          </a:p>
          <a:p>
            <a:pPr fontAlgn="base"/>
            <a:r>
              <a:rPr lang="en-US" dirty="0"/>
              <a:t>down arrow = move down </a:t>
            </a:r>
            <a:r>
              <a:rPr lang="en-US" dirty="0" smtClean="0"/>
              <a:t>1 steps</a:t>
            </a:r>
            <a:r>
              <a:rPr lang="en-US" dirty="0"/>
              <a:t>​</a:t>
            </a:r>
          </a:p>
          <a:p>
            <a:pPr fontAlgn="base"/>
            <a:r>
              <a:rPr lang="en-US" dirty="0"/>
              <a:t>right arrow = move right </a:t>
            </a:r>
            <a:r>
              <a:rPr lang="en-US" dirty="0" smtClean="0"/>
              <a:t>1 </a:t>
            </a:r>
            <a:r>
              <a:rPr lang="en-US" dirty="0"/>
              <a:t>steps​</a:t>
            </a:r>
          </a:p>
          <a:p>
            <a:pPr fontAlgn="base"/>
            <a:r>
              <a:rPr lang="en-US" dirty="0"/>
              <a:t>left arrow = move left </a:t>
            </a:r>
            <a:r>
              <a:rPr lang="en-US" dirty="0" smtClean="0"/>
              <a:t>1 </a:t>
            </a:r>
            <a:r>
              <a:rPr lang="en-US" dirty="0"/>
              <a:t>steps</a:t>
            </a:r>
            <a:r>
              <a:rPr lang="en-US" dirty="0" smtClean="0"/>
              <a:t>​</a:t>
            </a:r>
          </a:p>
          <a:p>
            <a:pPr marL="0" indent="0" fontAlgn="base">
              <a:buNone/>
            </a:pPr>
            <a:r>
              <a:rPr lang="en-US" dirty="0" smtClean="0"/>
              <a:t>Let’s speed this guy up, add a boost button</a:t>
            </a:r>
            <a:endParaRPr lang="en-US" dirty="0"/>
          </a:p>
          <a:p>
            <a:pPr fontAlgn="base"/>
            <a:r>
              <a:rPr lang="en-US" dirty="0" smtClean="0"/>
              <a:t>space </a:t>
            </a:r>
            <a:r>
              <a:rPr lang="en-US" dirty="0"/>
              <a:t>= </a:t>
            </a:r>
            <a:r>
              <a:rPr lang="en-US" dirty="0" smtClean="0"/>
              <a:t>glide 1 secs 100 steps in current direction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68839" y="2238991"/>
            <a:ext cx="2052683" cy="35246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7792159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Working with variables III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41519" y="1690688"/>
            <a:ext cx="5848350" cy="4295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19497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Working with variables 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Write a script that:</a:t>
            </a:r>
          </a:p>
          <a:p>
            <a:pPr lvl="1"/>
            <a:r>
              <a:rPr lang="en-US" dirty="0"/>
              <a:t>A</a:t>
            </a:r>
            <a:r>
              <a:rPr lang="en-US" dirty="0" smtClean="0"/>
              <a:t>sks for your name</a:t>
            </a:r>
          </a:p>
          <a:p>
            <a:pPr lvl="1"/>
            <a:r>
              <a:rPr lang="en-US" dirty="0" smtClean="0"/>
              <a:t>Says “Hello [your name]”</a:t>
            </a:r>
          </a:p>
          <a:p>
            <a:r>
              <a:rPr lang="en-US" dirty="0" smtClean="0"/>
              <a:t>Write another script that:</a:t>
            </a:r>
          </a:p>
          <a:p>
            <a:pPr lvl="1"/>
            <a:r>
              <a:rPr lang="en-US" dirty="0" smtClean="0"/>
              <a:t>Asks for your class (freshman, sophomore, junior, or senior)</a:t>
            </a:r>
          </a:p>
          <a:p>
            <a:pPr lvl="1"/>
            <a:r>
              <a:rPr lang="en-US" dirty="0" smtClean="0"/>
              <a:t>Says “You are a [your class]”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Finally try to write a script that:</a:t>
            </a:r>
          </a:p>
          <a:p>
            <a:pPr marL="685800" lvl="2">
              <a:spcBef>
                <a:spcPts val="1000"/>
              </a:spcBef>
            </a:pPr>
            <a:r>
              <a:rPr lang="en-US" dirty="0" smtClean="0">
                <a:solidFill>
                  <a:schemeClr val="bg1"/>
                </a:solidFill>
              </a:rPr>
              <a:t>Asks for your name</a:t>
            </a:r>
          </a:p>
          <a:p>
            <a:pPr marL="685800" lvl="2">
              <a:spcBef>
                <a:spcPts val="1000"/>
              </a:spcBef>
            </a:pPr>
            <a:r>
              <a:rPr lang="en-US" dirty="0" smtClean="0">
                <a:solidFill>
                  <a:schemeClr val="bg1"/>
                </a:solidFill>
              </a:rPr>
              <a:t>Asks for your class</a:t>
            </a:r>
          </a:p>
          <a:p>
            <a:pPr marL="685800" lvl="2">
              <a:spcBef>
                <a:spcPts val="1000"/>
              </a:spcBef>
            </a:pPr>
            <a:r>
              <a:rPr lang="en-US" dirty="0" smtClean="0">
                <a:solidFill>
                  <a:schemeClr val="bg1"/>
                </a:solidFill>
              </a:rPr>
              <a:t>Says “Hello [your name] the [your class]”</a:t>
            </a:r>
            <a:endParaRPr lang="en-US" dirty="0" smtClean="0">
              <a:solidFill>
                <a:schemeClr val="bg1"/>
              </a:solidFill>
            </a:endParaRPr>
          </a:p>
          <a:p>
            <a:endParaRPr lang="en-US" dirty="0" smtClean="0">
              <a:solidFill>
                <a:schemeClr val="bg1"/>
              </a:solidFill>
            </a:endParaRPr>
          </a:p>
        </p:txBody>
      </p:sp>
      <p:grpSp>
        <p:nvGrpSpPr>
          <p:cNvPr id="6" name="Group 5"/>
          <p:cNvGrpSpPr/>
          <p:nvPr/>
        </p:nvGrpSpPr>
        <p:grpSpPr>
          <a:xfrm>
            <a:off x="4306841" y="1329115"/>
            <a:ext cx="3578317" cy="381000"/>
            <a:chOff x="6096000" y="1713555"/>
            <a:chExt cx="3578317" cy="381000"/>
          </a:xfrm>
        </p:grpSpPr>
        <p:pic>
          <p:nvPicPr>
            <p:cNvPr id="4" name="Picture 3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8331292" y="1713555"/>
              <a:ext cx="1343025" cy="381000"/>
            </a:xfrm>
            <a:prstGeom prst="rect">
              <a:avLst/>
            </a:prstGeom>
          </p:spPr>
        </p:pic>
        <p:sp>
          <p:nvSpPr>
            <p:cNvPr id="5" name="TextBox 4"/>
            <p:cNvSpPr txBox="1"/>
            <p:nvPr/>
          </p:nvSpPr>
          <p:spPr>
            <a:xfrm>
              <a:off x="6096000" y="1719389"/>
              <a:ext cx="223529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You’ll need this guy -&gt;</a:t>
              </a:r>
              <a:endParaRPr lang="en-US" dirty="0"/>
            </a:p>
          </p:txBody>
        </p:sp>
      </p:grpSp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35686" y="2223658"/>
            <a:ext cx="2600325" cy="619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3863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Working with variables 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Write a script that:</a:t>
            </a:r>
          </a:p>
          <a:p>
            <a:pPr lvl="1"/>
            <a:r>
              <a:rPr lang="en-US" dirty="0"/>
              <a:t>A</a:t>
            </a:r>
            <a:r>
              <a:rPr lang="en-US" dirty="0" smtClean="0"/>
              <a:t>sks for your name</a:t>
            </a:r>
          </a:p>
          <a:p>
            <a:pPr lvl="1"/>
            <a:r>
              <a:rPr lang="en-US" dirty="0" smtClean="0"/>
              <a:t>Says “Hello [your name]”</a:t>
            </a:r>
          </a:p>
          <a:p>
            <a:r>
              <a:rPr lang="en-US" dirty="0" smtClean="0"/>
              <a:t>Write another script that:</a:t>
            </a:r>
          </a:p>
          <a:p>
            <a:pPr lvl="1"/>
            <a:r>
              <a:rPr lang="en-US" dirty="0" smtClean="0"/>
              <a:t>Asks for your class (freshman, sophomore, junior, or senior)</a:t>
            </a:r>
          </a:p>
          <a:p>
            <a:pPr lvl="1"/>
            <a:r>
              <a:rPr lang="en-US" dirty="0" smtClean="0"/>
              <a:t>Says “You are a [your class]”</a:t>
            </a:r>
          </a:p>
          <a:p>
            <a:r>
              <a:rPr lang="en-US" dirty="0" smtClean="0"/>
              <a:t>Finally try to write a script that:</a:t>
            </a:r>
          </a:p>
          <a:p>
            <a:pPr marL="685800" lvl="2">
              <a:spcBef>
                <a:spcPts val="1000"/>
              </a:spcBef>
            </a:pPr>
            <a:r>
              <a:rPr lang="en-US" dirty="0" smtClean="0"/>
              <a:t>Asks for your name</a:t>
            </a:r>
          </a:p>
          <a:p>
            <a:pPr marL="685800" lvl="2">
              <a:spcBef>
                <a:spcPts val="1000"/>
              </a:spcBef>
            </a:pPr>
            <a:r>
              <a:rPr lang="en-US" dirty="0" smtClean="0"/>
              <a:t>Asks for your class</a:t>
            </a:r>
          </a:p>
          <a:p>
            <a:pPr marL="685800" lvl="2">
              <a:spcBef>
                <a:spcPts val="1000"/>
              </a:spcBef>
            </a:pPr>
            <a:r>
              <a:rPr lang="en-US" dirty="0" smtClean="0"/>
              <a:t>Says “Hello [your name] the [your class]”</a:t>
            </a:r>
            <a:endParaRPr lang="en-US" dirty="0" smtClean="0"/>
          </a:p>
          <a:p>
            <a:endParaRPr lang="en-US" dirty="0" smtClean="0"/>
          </a:p>
        </p:txBody>
      </p:sp>
      <p:grpSp>
        <p:nvGrpSpPr>
          <p:cNvPr id="6" name="Group 5"/>
          <p:cNvGrpSpPr/>
          <p:nvPr/>
        </p:nvGrpSpPr>
        <p:grpSpPr>
          <a:xfrm>
            <a:off x="4306841" y="1329115"/>
            <a:ext cx="3578317" cy="381000"/>
            <a:chOff x="6096000" y="1713555"/>
            <a:chExt cx="3578317" cy="381000"/>
          </a:xfrm>
        </p:grpSpPr>
        <p:pic>
          <p:nvPicPr>
            <p:cNvPr id="4" name="Picture 3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8331292" y="1713555"/>
              <a:ext cx="1343025" cy="381000"/>
            </a:xfrm>
            <a:prstGeom prst="rect">
              <a:avLst/>
            </a:prstGeom>
          </p:spPr>
        </p:pic>
        <p:sp>
          <p:nvSpPr>
            <p:cNvPr id="5" name="TextBox 4"/>
            <p:cNvSpPr txBox="1"/>
            <p:nvPr/>
          </p:nvSpPr>
          <p:spPr>
            <a:xfrm>
              <a:off x="6096000" y="1719389"/>
              <a:ext cx="223529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You’ll need this guy -&gt;</a:t>
              </a:r>
              <a:endParaRPr lang="en-US" dirty="0"/>
            </a:p>
          </p:txBody>
        </p:sp>
      </p:grpSp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35686" y="2223658"/>
            <a:ext cx="2600325" cy="619125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886394" y="4001294"/>
            <a:ext cx="2828925" cy="6572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81283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Working with variables 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Write a script that:</a:t>
            </a:r>
          </a:p>
          <a:p>
            <a:pPr lvl="1"/>
            <a:r>
              <a:rPr lang="en-US" dirty="0"/>
              <a:t>A</a:t>
            </a:r>
            <a:r>
              <a:rPr lang="en-US" dirty="0" smtClean="0"/>
              <a:t>sks for your name</a:t>
            </a:r>
          </a:p>
          <a:p>
            <a:pPr lvl="1"/>
            <a:r>
              <a:rPr lang="en-US" dirty="0" smtClean="0"/>
              <a:t>Says “Hello [your name]”</a:t>
            </a:r>
          </a:p>
          <a:p>
            <a:r>
              <a:rPr lang="en-US" dirty="0" smtClean="0"/>
              <a:t>Write another script that:</a:t>
            </a:r>
          </a:p>
          <a:p>
            <a:pPr lvl="1"/>
            <a:r>
              <a:rPr lang="en-US" dirty="0" smtClean="0"/>
              <a:t>Asks for your class (freshman, sophomore, junior, or senior)</a:t>
            </a:r>
          </a:p>
          <a:p>
            <a:pPr lvl="1"/>
            <a:r>
              <a:rPr lang="en-US" dirty="0" smtClean="0"/>
              <a:t>Says “You are a [your class]”</a:t>
            </a:r>
          </a:p>
          <a:p>
            <a:r>
              <a:rPr lang="en-US" dirty="0" smtClean="0"/>
              <a:t>Finally try to write a script that:</a:t>
            </a:r>
          </a:p>
          <a:p>
            <a:pPr marL="685800" lvl="2">
              <a:spcBef>
                <a:spcPts val="1000"/>
              </a:spcBef>
            </a:pPr>
            <a:r>
              <a:rPr lang="en-US" dirty="0" smtClean="0"/>
              <a:t>Asks for your name</a:t>
            </a:r>
          </a:p>
          <a:p>
            <a:pPr marL="685800" lvl="2">
              <a:spcBef>
                <a:spcPts val="1000"/>
              </a:spcBef>
            </a:pPr>
            <a:r>
              <a:rPr lang="en-US" dirty="0" smtClean="0"/>
              <a:t>Asks for your class</a:t>
            </a:r>
          </a:p>
          <a:p>
            <a:pPr marL="685800" lvl="2">
              <a:spcBef>
                <a:spcPts val="1000"/>
              </a:spcBef>
            </a:pPr>
            <a:r>
              <a:rPr lang="en-US" dirty="0" smtClean="0"/>
              <a:t>Says “Hello [your name] the [your class]”</a:t>
            </a:r>
            <a:endParaRPr lang="en-US" dirty="0" smtClean="0"/>
          </a:p>
          <a:p>
            <a:endParaRPr lang="en-US" dirty="0" smtClean="0"/>
          </a:p>
        </p:txBody>
      </p:sp>
      <p:grpSp>
        <p:nvGrpSpPr>
          <p:cNvPr id="6" name="Group 5"/>
          <p:cNvGrpSpPr/>
          <p:nvPr/>
        </p:nvGrpSpPr>
        <p:grpSpPr>
          <a:xfrm>
            <a:off x="4306841" y="1329115"/>
            <a:ext cx="3578317" cy="381000"/>
            <a:chOff x="6096000" y="1713555"/>
            <a:chExt cx="3578317" cy="381000"/>
          </a:xfrm>
        </p:grpSpPr>
        <p:pic>
          <p:nvPicPr>
            <p:cNvPr id="4" name="Picture 3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8331292" y="1713555"/>
              <a:ext cx="1343025" cy="381000"/>
            </a:xfrm>
            <a:prstGeom prst="rect">
              <a:avLst/>
            </a:prstGeom>
          </p:spPr>
        </p:pic>
        <p:sp>
          <p:nvSpPr>
            <p:cNvPr id="5" name="TextBox 4"/>
            <p:cNvSpPr txBox="1"/>
            <p:nvPr/>
          </p:nvSpPr>
          <p:spPr>
            <a:xfrm>
              <a:off x="6096000" y="1719389"/>
              <a:ext cx="223529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You’ll need this guy -&gt;</a:t>
              </a:r>
              <a:endParaRPr lang="en-US" dirty="0"/>
            </a:p>
          </p:txBody>
        </p:sp>
      </p:grpSp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35686" y="2223658"/>
            <a:ext cx="2600325" cy="619125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886394" y="4001294"/>
            <a:ext cx="2828925" cy="657225"/>
          </a:xfrm>
          <a:prstGeom prst="rect">
            <a:avLst/>
          </a:prstGeom>
        </p:spPr>
      </p:pic>
      <p:grpSp>
        <p:nvGrpSpPr>
          <p:cNvPr id="11" name="Group 10"/>
          <p:cNvGrpSpPr/>
          <p:nvPr/>
        </p:nvGrpSpPr>
        <p:grpSpPr>
          <a:xfrm>
            <a:off x="6468313" y="4940856"/>
            <a:ext cx="3514725" cy="1236107"/>
            <a:chOff x="7038807" y="5004178"/>
            <a:chExt cx="3514725" cy="1236107"/>
          </a:xfrm>
        </p:grpSpPr>
        <p:pic>
          <p:nvPicPr>
            <p:cNvPr id="9" name="Picture 8"/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7038807" y="5004178"/>
              <a:ext cx="3514725" cy="866775"/>
            </a:xfrm>
            <a:prstGeom prst="rect">
              <a:avLst/>
            </a:prstGeom>
          </p:spPr>
        </p:pic>
        <p:sp>
          <p:nvSpPr>
            <p:cNvPr id="10" name="TextBox 9"/>
            <p:cNvSpPr txBox="1"/>
            <p:nvPr/>
          </p:nvSpPr>
          <p:spPr>
            <a:xfrm>
              <a:off x="7038807" y="5870953"/>
              <a:ext cx="248074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That doesn’t look right…</a:t>
              </a:r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29139396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Working with variables 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For that last part, why couldn't I reuse          for my name?</a:t>
            </a:r>
          </a:p>
          <a:p>
            <a:pPr marL="0" indent="0">
              <a:buNone/>
            </a:pPr>
            <a:r>
              <a:rPr lang="en-US" sz="2200" dirty="0" smtClean="0"/>
              <a:t>	</a:t>
            </a:r>
            <a:r>
              <a:rPr lang="en-US" sz="2200" dirty="0" smtClean="0">
                <a:solidFill>
                  <a:schemeClr val="bg1"/>
                </a:solidFill>
              </a:rPr>
              <a:t>Because             changed from “Bobby” to “Senior”</a:t>
            </a:r>
          </a:p>
          <a:p>
            <a:pPr marL="0" indent="0">
              <a:buNone/>
            </a:pPr>
            <a:r>
              <a:rPr lang="en-US" dirty="0" smtClean="0">
                <a:solidFill>
                  <a:schemeClr val="bg1"/>
                </a:solidFill>
              </a:rPr>
              <a:t>Why did that happen?</a:t>
            </a:r>
          </a:p>
          <a:p>
            <a:pPr marL="0" indent="0">
              <a:buNone/>
            </a:pPr>
            <a:r>
              <a:rPr lang="en-US" sz="2200" dirty="0">
                <a:solidFill>
                  <a:schemeClr val="bg1"/>
                </a:solidFill>
              </a:rPr>
              <a:t>	</a:t>
            </a:r>
            <a:r>
              <a:rPr lang="en-US" sz="2200" dirty="0" smtClean="0">
                <a:solidFill>
                  <a:schemeClr val="bg1"/>
                </a:solidFill>
              </a:rPr>
              <a:t>Because I entered a new answer with</a:t>
            </a:r>
          </a:p>
          <a:p>
            <a:pPr marL="0" indent="0">
              <a:buNone/>
            </a:pPr>
            <a:r>
              <a:rPr lang="en-US" dirty="0" smtClean="0">
                <a:solidFill>
                  <a:schemeClr val="bg1"/>
                </a:solidFill>
              </a:rPr>
              <a:t>How would you define          ?</a:t>
            </a:r>
          </a:p>
          <a:p>
            <a:pPr marL="0" indent="0">
              <a:buNone/>
            </a:pPr>
            <a:r>
              <a:rPr lang="en-US" sz="2200" dirty="0" smtClean="0">
                <a:solidFill>
                  <a:schemeClr val="bg1"/>
                </a:solidFill>
              </a:rPr>
              <a:t>	            holds the last response the user entered for </a:t>
            </a:r>
          </a:p>
          <a:p>
            <a:pPr marL="0" indent="0">
              <a:buNone/>
            </a:pPr>
            <a:r>
              <a:rPr lang="en-US" dirty="0" smtClean="0">
                <a:solidFill>
                  <a:schemeClr val="bg1"/>
                </a:solidFill>
              </a:rPr>
              <a:t>Variables are like boxes: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The </a:t>
            </a:r>
            <a:r>
              <a:rPr lang="en-US" b="1" dirty="0" smtClean="0">
                <a:solidFill>
                  <a:schemeClr val="bg1"/>
                </a:solidFill>
              </a:rPr>
              <a:t>name</a:t>
            </a:r>
            <a:r>
              <a:rPr lang="en-US" dirty="0" smtClean="0">
                <a:solidFill>
                  <a:schemeClr val="bg1"/>
                </a:solidFill>
              </a:rPr>
              <a:t> of the variable, “answer”, is just a label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The </a:t>
            </a:r>
            <a:r>
              <a:rPr lang="en-US" b="1" dirty="0" smtClean="0">
                <a:solidFill>
                  <a:schemeClr val="bg1"/>
                </a:solidFill>
              </a:rPr>
              <a:t>value</a:t>
            </a:r>
            <a:r>
              <a:rPr lang="en-US" dirty="0" smtClean="0">
                <a:solidFill>
                  <a:schemeClr val="bg1"/>
                </a:solidFill>
              </a:rPr>
              <a:t> of the variable, “Bobby” / “Senior”, is what we actually use</a:t>
            </a:r>
            <a:endParaRPr lang="en-US" b="1" dirty="0" smtClean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b="1" dirty="0" smtClean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04791" y="1887294"/>
            <a:ext cx="628650" cy="3333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22183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Working with variables 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For that last part, why couldn't I reuse          for my name?</a:t>
            </a:r>
          </a:p>
          <a:p>
            <a:pPr marL="0" indent="0">
              <a:buNone/>
            </a:pPr>
            <a:r>
              <a:rPr lang="en-US" sz="2200" dirty="0" smtClean="0"/>
              <a:t>	</a:t>
            </a:r>
            <a:r>
              <a:rPr lang="en-US" sz="2200" dirty="0" smtClean="0">
                <a:solidFill>
                  <a:srgbClr val="C00000"/>
                </a:solidFill>
              </a:rPr>
              <a:t>Because             changed from “Bobby” to “Senior”</a:t>
            </a:r>
          </a:p>
          <a:p>
            <a:pPr marL="0" indent="0">
              <a:buNone/>
            </a:pPr>
            <a:r>
              <a:rPr lang="en-US" dirty="0" smtClean="0"/>
              <a:t>Why did that happen?</a:t>
            </a:r>
          </a:p>
          <a:p>
            <a:pPr marL="0" indent="0">
              <a:buNone/>
            </a:pPr>
            <a:r>
              <a:rPr lang="en-US" sz="2200" dirty="0">
                <a:solidFill>
                  <a:schemeClr val="bg1"/>
                </a:solidFill>
              </a:rPr>
              <a:t>	</a:t>
            </a:r>
            <a:r>
              <a:rPr lang="en-US" sz="2200" dirty="0" smtClean="0">
                <a:solidFill>
                  <a:schemeClr val="bg1"/>
                </a:solidFill>
              </a:rPr>
              <a:t>Because I entered a new answer with</a:t>
            </a:r>
          </a:p>
          <a:p>
            <a:pPr marL="0" indent="0">
              <a:buNone/>
            </a:pPr>
            <a:r>
              <a:rPr lang="en-US" dirty="0" smtClean="0">
                <a:solidFill>
                  <a:schemeClr val="bg1"/>
                </a:solidFill>
              </a:rPr>
              <a:t>How would you define          ?</a:t>
            </a:r>
          </a:p>
          <a:p>
            <a:pPr marL="0" indent="0">
              <a:buNone/>
            </a:pPr>
            <a:r>
              <a:rPr lang="en-US" sz="2200" dirty="0" smtClean="0">
                <a:solidFill>
                  <a:schemeClr val="bg1"/>
                </a:solidFill>
              </a:rPr>
              <a:t>	            holds the last response the user entered for </a:t>
            </a:r>
          </a:p>
          <a:p>
            <a:pPr marL="0" indent="0">
              <a:buNone/>
            </a:pPr>
            <a:r>
              <a:rPr lang="en-US" dirty="0" smtClean="0">
                <a:solidFill>
                  <a:schemeClr val="bg1"/>
                </a:solidFill>
              </a:rPr>
              <a:t>Variables are like boxes: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The </a:t>
            </a:r>
            <a:r>
              <a:rPr lang="en-US" b="1" dirty="0" smtClean="0">
                <a:solidFill>
                  <a:schemeClr val="bg1"/>
                </a:solidFill>
              </a:rPr>
              <a:t>name</a:t>
            </a:r>
            <a:r>
              <a:rPr lang="en-US" dirty="0" smtClean="0">
                <a:solidFill>
                  <a:schemeClr val="bg1"/>
                </a:solidFill>
              </a:rPr>
              <a:t> of the variable, “answer”, is just a label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The </a:t>
            </a:r>
            <a:r>
              <a:rPr lang="en-US" b="1" dirty="0" smtClean="0">
                <a:solidFill>
                  <a:schemeClr val="bg1"/>
                </a:solidFill>
              </a:rPr>
              <a:t>value</a:t>
            </a:r>
            <a:r>
              <a:rPr lang="en-US" dirty="0" smtClean="0">
                <a:solidFill>
                  <a:schemeClr val="bg1"/>
                </a:solidFill>
              </a:rPr>
              <a:t> of the variable, “Bobby” / “Senior”, is what we actually use</a:t>
            </a:r>
            <a:endParaRPr lang="en-US" b="1" dirty="0" smtClean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b="1" dirty="0" smtClean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04791" y="1887294"/>
            <a:ext cx="628650" cy="333375"/>
          </a:xfrm>
          <a:prstGeom prst="rect">
            <a:avLst/>
          </a:prstGeom>
        </p:spPr>
      </p:pic>
      <p:pic>
        <p:nvPicPr>
          <p:cNvPr id="42" name="Picture 4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70499" y="2381996"/>
            <a:ext cx="628650" cy="3333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911515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Working with variables 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For that last part, why couldn't I reuse          for my name?</a:t>
            </a:r>
          </a:p>
          <a:p>
            <a:pPr marL="0" indent="0">
              <a:buNone/>
            </a:pPr>
            <a:r>
              <a:rPr lang="en-US" sz="2200" dirty="0" smtClean="0"/>
              <a:t>	</a:t>
            </a:r>
            <a:r>
              <a:rPr lang="en-US" sz="2200" dirty="0" smtClean="0">
                <a:solidFill>
                  <a:srgbClr val="C00000"/>
                </a:solidFill>
              </a:rPr>
              <a:t>Because             changed from “Bobby” to “Senior”</a:t>
            </a:r>
          </a:p>
          <a:p>
            <a:pPr marL="0" indent="0">
              <a:buNone/>
            </a:pPr>
            <a:r>
              <a:rPr lang="en-US" dirty="0" smtClean="0"/>
              <a:t>Why did that happen?</a:t>
            </a:r>
          </a:p>
          <a:p>
            <a:pPr marL="0" indent="0">
              <a:buNone/>
            </a:pPr>
            <a:r>
              <a:rPr lang="en-US" sz="2200" dirty="0"/>
              <a:t>	</a:t>
            </a:r>
            <a:r>
              <a:rPr lang="en-US" sz="2200" dirty="0" smtClean="0">
                <a:solidFill>
                  <a:srgbClr val="C00000"/>
                </a:solidFill>
              </a:rPr>
              <a:t>Because I entered a new answer with</a:t>
            </a:r>
            <a:endParaRPr lang="en-US" sz="2200" dirty="0" smtClean="0"/>
          </a:p>
          <a:p>
            <a:pPr marL="0" indent="0">
              <a:buNone/>
            </a:pPr>
            <a:r>
              <a:rPr lang="en-US" dirty="0" smtClean="0"/>
              <a:t>How would you define          ?</a:t>
            </a:r>
          </a:p>
          <a:p>
            <a:pPr marL="0" indent="0">
              <a:buNone/>
            </a:pPr>
            <a:r>
              <a:rPr lang="en-US" sz="2200" dirty="0" smtClean="0">
                <a:solidFill>
                  <a:schemeClr val="bg1"/>
                </a:solidFill>
              </a:rPr>
              <a:t>	            holds the last response the user entered for </a:t>
            </a:r>
          </a:p>
          <a:p>
            <a:pPr marL="0" indent="0">
              <a:buNone/>
            </a:pPr>
            <a:r>
              <a:rPr lang="en-US" dirty="0" smtClean="0">
                <a:solidFill>
                  <a:schemeClr val="bg1"/>
                </a:solidFill>
              </a:rPr>
              <a:t>Variables are like boxes: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The </a:t>
            </a:r>
            <a:r>
              <a:rPr lang="en-US" b="1" dirty="0" smtClean="0">
                <a:solidFill>
                  <a:schemeClr val="bg1"/>
                </a:solidFill>
              </a:rPr>
              <a:t>name</a:t>
            </a:r>
            <a:r>
              <a:rPr lang="en-US" dirty="0" smtClean="0">
                <a:solidFill>
                  <a:schemeClr val="bg1"/>
                </a:solidFill>
              </a:rPr>
              <a:t> of the variable, “answer”, is just a label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The </a:t>
            </a:r>
            <a:r>
              <a:rPr lang="en-US" b="1" dirty="0" smtClean="0">
                <a:solidFill>
                  <a:schemeClr val="bg1"/>
                </a:solidFill>
              </a:rPr>
              <a:t>value</a:t>
            </a:r>
            <a:r>
              <a:rPr lang="en-US" dirty="0" smtClean="0">
                <a:solidFill>
                  <a:schemeClr val="bg1"/>
                </a:solidFill>
              </a:rPr>
              <a:t> of the variable, “Bobby” / “Senior”, is what we actually use</a:t>
            </a:r>
            <a:endParaRPr lang="en-US" b="1" dirty="0" smtClean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b="1" dirty="0" smtClean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04791" y="1887294"/>
            <a:ext cx="628650" cy="333375"/>
          </a:xfrm>
          <a:prstGeom prst="rect">
            <a:avLst/>
          </a:prstGeom>
        </p:spPr>
      </p:pic>
      <p:pic>
        <p:nvPicPr>
          <p:cNvPr id="34" name="Picture 3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21008" y="3775785"/>
            <a:ext cx="628650" cy="333375"/>
          </a:xfrm>
          <a:prstGeom prst="rect">
            <a:avLst/>
          </a:prstGeom>
        </p:spPr>
      </p:pic>
      <p:pic>
        <p:nvPicPr>
          <p:cNvPr id="41" name="Picture 4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0" y="3192585"/>
            <a:ext cx="1133475" cy="476250"/>
          </a:xfrm>
          <a:prstGeom prst="rect">
            <a:avLst/>
          </a:prstGeom>
        </p:spPr>
      </p:pic>
      <p:pic>
        <p:nvPicPr>
          <p:cNvPr id="42" name="Picture 4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70499" y="2381996"/>
            <a:ext cx="628650" cy="3333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939384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Working with variables 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For that last part, why couldn't I reuse          for my name?</a:t>
            </a:r>
          </a:p>
          <a:p>
            <a:pPr marL="0" indent="0">
              <a:buNone/>
            </a:pPr>
            <a:r>
              <a:rPr lang="en-US" sz="2200" dirty="0" smtClean="0"/>
              <a:t>	</a:t>
            </a:r>
            <a:r>
              <a:rPr lang="en-US" sz="2200" dirty="0" smtClean="0">
                <a:solidFill>
                  <a:srgbClr val="C00000"/>
                </a:solidFill>
              </a:rPr>
              <a:t>Because             changed from “Bobby” to “Senior”</a:t>
            </a:r>
          </a:p>
          <a:p>
            <a:pPr marL="0" indent="0">
              <a:buNone/>
            </a:pPr>
            <a:r>
              <a:rPr lang="en-US" dirty="0" smtClean="0"/>
              <a:t>Why did that happen?</a:t>
            </a:r>
          </a:p>
          <a:p>
            <a:pPr marL="0" indent="0">
              <a:buNone/>
            </a:pPr>
            <a:r>
              <a:rPr lang="en-US" sz="2200" dirty="0"/>
              <a:t>	</a:t>
            </a:r>
            <a:r>
              <a:rPr lang="en-US" sz="2200" dirty="0" smtClean="0">
                <a:solidFill>
                  <a:srgbClr val="C00000"/>
                </a:solidFill>
              </a:rPr>
              <a:t>Because I entered a new answer with</a:t>
            </a:r>
            <a:endParaRPr lang="en-US" sz="2200" dirty="0" smtClean="0"/>
          </a:p>
          <a:p>
            <a:pPr marL="0" indent="0">
              <a:buNone/>
            </a:pPr>
            <a:r>
              <a:rPr lang="en-US" dirty="0" smtClean="0"/>
              <a:t>How would you define          ?</a:t>
            </a:r>
          </a:p>
          <a:p>
            <a:pPr marL="0" indent="0">
              <a:buNone/>
            </a:pPr>
            <a:r>
              <a:rPr lang="en-US" sz="2200" dirty="0" smtClean="0"/>
              <a:t>	            </a:t>
            </a:r>
            <a:r>
              <a:rPr lang="en-US" sz="2200" dirty="0" smtClean="0">
                <a:solidFill>
                  <a:srgbClr val="C00000"/>
                </a:solidFill>
              </a:rPr>
              <a:t>holds the last response the user entered for </a:t>
            </a:r>
          </a:p>
          <a:p>
            <a:pPr marL="0" indent="0">
              <a:buNone/>
            </a:pPr>
            <a:r>
              <a:rPr lang="en-US" dirty="0" smtClean="0"/>
              <a:t>Variables are like boxes:</a:t>
            </a:r>
          </a:p>
          <a:p>
            <a:r>
              <a:rPr lang="en-US" dirty="0" smtClean="0"/>
              <a:t>The </a:t>
            </a:r>
            <a:r>
              <a:rPr lang="en-US" b="1" dirty="0" smtClean="0"/>
              <a:t>name</a:t>
            </a:r>
            <a:r>
              <a:rPr lang="en-US" dirty="0" smtClean="0"/>
              <a:t> of the variable, “answer”, is just a label</a:t>
            </a:r>
          </a:p>
          <a:p>
            <a:r>
              <a:rPr lang="en-US" dirty="0" smtClean="0"/>
              <a:t>The </a:t>
            </a:r>
            <a:r>
              <a:rPr lang="en-US" b="1" dirty="0" smtClean="0"/>
              <a:t>value</a:t>
            </a:r>
            <a:r>
              <a:rPr lang="en-US" dirty="0" smtClean="0"/>
              <a:t> of the variable, “Bobby” / “Senior”, is what we actually use</a:t>
            </a:r>
            <a:endParaRPr lang="en-US" b="1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b="1" dirty="0" smtClean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04791" y="1887294"/>
            <a:ext cx="628650" cy="333375"/>
          </a:xfrm>
          <a:prstGeom prst="rect">
            <a:avLst/>
          </a:prstGeom>
        </p:spPr>
      </p:pic>
      <p:pic>
        <p:nvPicPr>
          <p:cNvPr id="34" name="Picture 3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21008" y="3775785"/>
            <a:ext cx="628650" cy="333375"/>
          </a:xfrm>
          <a:prstGeom prst="rect">
            <a:avLst/>
          </a:prstGeom>
        </p:spPr>
      </p:pic>
      <p:pic>
        <p:nvPicPr>
          <p:cNvPr id="39" name="Picture 3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25112" y="4180597"/>
            <a:ext cx="1133475" cy="476250"/>
          </a:xfrm>
          <a:prstGeom prst="rect">
            <a:avLst/>
          </a:prstGeom>
        </p:spPr>
      </p:pic>
      <p:pic>
        <p:nvPicPr>
          <p:cNvPr id="40" name="Picture 3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25253" y="4252035"/>
            <a:ext cx="628650" cy="333375"/>
          </a:xfrm>
          <a:prstGeom prst="rect">
            <a:avLst/>
          </a:prstGeom>
        </p:spPr>
      </p:pic>
      <p:pic>
        <p:nvPicPr>
          <p:cNvPr id="41" name="Picture 4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0" y="3192585"/>
            <a:ext cx="1133475" cy="476250"/>
          </a:xfrm>
          <a:prstGeom prst="rect">
            <a:avLst/>
          </a:prstGeom>
        </p:spPr>
      </p:pic>
      <p:pic>
        <p:nvPicPr>
          <p:cNvPr id="42" name="Picture 4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70499" y="2381996"/>
            <a:ext cx="628650" cy="3333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98589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131</TotalTime>
  <Words>1074</Words>
  <Application>Microsoft Office PowerPoint</Application>
  <PresentationFormat>Widescreen</PresentationFormat>
  <Paragraphs>179</Paragraphs>
  <Slides>23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7" baseType="lpstr">
      <vt:lpstr>Arial</vt:lpstr>
      <vt:lpstr>Calibri</vt:lpstr>
      <vt:lpstr>Calibri Light</vt:lpstr>
      <vt:lpstr>Office Theme</vt:lpstr>
      <vt:lpstr>Lesson 3.1</vt:lpstr>
      <vt:lpstr>Working with variables I</vt:lpstr>
      <vt:lpstr>Working with variables I</vt:lpstr>
      <vt:lpstr>Working with variables I</vt:lpstr>
      <vt:lpstr>Working with variables I</vt:lpstr>
      <vt:lpstr>Working with variables I</vt:lpstr>
      <vt:lpstr>Working with variables I</vt:lpstr>
      <vt:lpstr>Working with variables I</vt:lpstr>
      <vt:lpstr>Working with variables I</vt:lpstr>
      <vt:lpstr>Working with variables I</vt:lpstr>
      <vt:lpstr>Working with variables I</vt:lpstr>
      <vt:lpstr>Working with variables I</vt:lpstr>
      <vt:lpstr>Working with variables I</vt:lpstr>
      <vt:lpstr>Working with variables I</vt:lpstr>
      <vt:lpstr>Working with variables I</vt:lpstr>
      <vt:lpstr>Working with variables I</vt:lpstr>
      <vt:lpstr>Working with variables I</vt:lpstr>
      <vt:lpstr>Working with variables I</vt:lpstr>
      <vt:lpstr>Working with variables II</vt:lpstr>
      <vt:lpstr>Working with variables II</vt:lpstr>
      <vt:lpstr>Working with variables III</vt:lpstr>
      <vt:lpstr>Working with variables III</vt:lpstr>
      <vt:lpstr>Working with variables III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Lesson 3.1</dc:title>
  <dc:creator>Bobby Chang</dc:creator>
  <cp:lastModifiedBy>Bobby Chang</cp:lastModifiedBy>
  <cp:revision>12</cp:revision>
  <dcterms:created xsi:type="dcterms:W3CDTF">2015-10-15T16:48:13Z</dcterms:created>
  <dcterms:modified xsi:type="dcterms:W3CDTF">2015-10-15T18:59:18Z</dcterms:modified>
</cp:coreProperties>
</file>